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25" r:id="rId2"/>
    <p:sldId id="329" r:id="rId3"/>
    <p:sldId id="330" r:id="rId4"/>
    <p:sldId id="352" r:id="rId5"/>
    <p:sldId id="353" r:id="rId6"/>
    <p:sldId id="350" r:id="rId7"/>
    <p:sldId id="354" r:id="rId8"/>
    <p:sldId id="348" r:id="rId9"/>
    <p:sldId id="342" r:id="rId10"/>
    <p:sldId id="349" r:id="rId11"/>
    <p:sldId id="343" r:id="rId12"/>
    <p:sldId id="344" r:id="rId13"/>
    <p:sldId id="345" r:id="rId14"/>
    <p:sldId id="346" r:id="rId15"/>
    <p:sldId id="340" r:id="rId16"/>
    <p:sldId id="31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953" autoAdjust="0"/>
  </p:normalViewPr>
  <p:slideViewPr>
    <p:cSldViewPr>
      <p:cViewPr>
        <p:scale>
          <a:sx n="78" d="100"/>
          <a:sy n="78" d="100"/>
        </p:scale>
        <p:origin x="-114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09ECB6-B877-4C00-BFC7-9115458F1E6A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6CD3A7-541D-4029-9E6C-99B9D3DB6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B20E7-910C-48A6-8F1C-0BF8CEB79A4B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366DD-4D67-41AA-9E74-374EE5F1B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C8CB5-45DA-4C5F-84FD-8B31F954FE6D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467D2-E697-4D72-93E8-7B1E5F9DE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E23F-8DBB-4166-8860-EE363BFCE5F1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82AF-D0D2-40BA-8172-135343EF0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DE2C8-BAFF-4082-BF71-73F6ADF03F3E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D3DEA-642A-4F5D-8F4B-D5261E0D7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07264-712C-4B7A-89AB-155267BA4823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04D78-4504-4F87-9EEA-E4C2C9B50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EBD18-FEE7-4703-9090-38F672B1C45E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05B3-4A36-44E8-9F1C-0D4CF04D0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B3F61-EBD9-4812-B408-099D0CE8F4A7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525DE-ABEA-4CA2-891B-2A4FD1935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33587-1AD5-41AE-A312-3123D714968E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3D67-1AED-494D-82C3-E991AB8C4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B959D-5BCA-4A03-8820-BD08F5084320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CD7D8-B94A-4FA1-933A-893B2E8A1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7A277-E2A3-4BFC-8274-69FF81A2BA5E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A76D-F633-4498-B0FA-FC8518744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A830-F049-4517-9129-2F6EC3F33A5E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03169-7247-4D96-8431-E1EE22D16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A78BE2-B0C7-43D7-83BD-DA4C7E4CC04B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9E9CF8-A730-41B1-A123-68AD20E2A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9613" cy="168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706438"/>
            <a:ext cx="7570788" cy="17859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Федеральный государственный образовательный стандарт (ФГОС)</a:t>
            </a:r>
            <a:b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дошкольного образования.</a:t>
            </a:r>
          </a:p>
        </p:txBody>
      </p:sp>
      <p:sp>
        <p:nvSpPr>
          <p:cNvPr id="14344" name="Rectangle 8"/>
          <p:cNvSpPr>
            <a:spLocks noGrp="1"/>
          </p:cNvSpPr>
          <p:nvPr>
            <p:ph type="body" idx="4294967295"/>
          </p:nvPr>
        </p:nvSpPr>
        <p:spPr>
          <a:xfrm>
            <a:off x="0" y="2709863"/>
            <a:ext cx="9144000" cy="1223962"/>
          </a:xfrm>
          <a:solidFill>
            <a:schemeClr val="accent1">
              <a:alpha val="75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smtClean="0"/>
              <a:t>	</a:t>
            </a:r>
            <a:r>
              <a:rPr 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Требования Стандарта дошкольного образования </a:t>
            </a:r>
          </a:p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 организации </a:t>
            </a:r>
          </a:p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предметно-пространственной среды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4000500"/>
            <a:ext cx="8143875" cy="285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79388" y="1412875"/>
            <a:ext cx="4400550" cy="4530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	</a:t>
            </a: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ФГТ к </a:t>
            </a:r>
            <a:r>
              <a:rPr lang="ru-RU" sz="2400" b="1" i="1" u="sng" smtClean="0">
                <a:solidFill>
                  <a:schemeClr val="tx2"/>
                </a:solidFill>
                <a:latin typeface="Arial" charset="0"/>
              </a:rPr>
              <a:t>предметно-развивающей среде</a:t>
            </a:r>
            <a:r>
              <a:rPr lang="ru-RU" sz="2400" i="1" u="sng" smtClean="0">
                <a:latin typeface="Arial" charset="0"/>
              </a:rPr>
              <a:t> </a:t>
            </a:r>
          </a:p>
          <a:p>
            <a:r>
              <a:rPr lang="ru-RU" sz="2400" b="1" smtClean="0">
                <a:latin typeface="Arial" charset="0"/>
              </a:rPr>
              <a:t>Вариативность</a:t>
            </a:r>
          </a:p>
          <a:p>
            <a:r>
              <a:rPr lang="ru-RU" sz="2400" b="1" smtClean="0">
                <a:latin typeface="Arial" charset="0"/>
              </a:rPr>
              <a:t>Полифункциональность</a:t>
            </a:r>
          </a:p>
          <a:p>
            <a:r>
              <a:rPr lang="ru-RU" sz="2400" b="1" smtClean="0">
                <a:latin typeface="Arial" charset="0"/>
              </a:rPr>
              <a:t>Трансформируемость</a:t>
            </a:r>
          </a:p>
          <a:p>
            <a:r>
              <a:rPr lang="ru-RU" sz="2400" b="1" smtClean="0">
                <a:latin typeface="Arial" charset="0"/>
              </a:rPr>
              <a:t>Информативность</a:t>
            </a:r>
          </a:p>
          <a:p>
            <a:r>
              <a:rPr lang="ru-RU" sz="2400" b="1" smtClean="0">
                <a:latin typeface="Arial" charset="0"/>
              </a:rPr>
              <a:t>Педагогическая целесообразность</a:t>
            </a:r>
          </a:p>
          <a:p>
            <a:endParaRPr lang="ru-RU" sz="2400" b="1" smtClean="0">
              <a:latin typeface="Arial" charset="0"/>
            </a:endParaRPr>
          </a:p>
        </p:txBody>
      </p:sp>
      <p:sp>
        <p:nvSpPr>
          <p:cNvPr id="28675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00563" y="1412875"/>
            <a:ext cx="4464050" cy="4530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smtClean="0"/>
              <a:t>	</a:t>
            </a: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ФГОС к </a:t>
            </a:r>
            <a:r>
              <a:rPr lang="ru-RU" sz="2400" b="1" i="1" u="sng" smtClean="0">
                <a:solidFill>
                  <a:schemeClr val="tx2"/>
                </a:solidFill>
                <a:latin typeface="Arial" charset="0"/>
              </a:rPr>
              <a:t>предметно-пространственной среде</a:t>
            </a:r>
            <a:r>
              <a:rPr lang="ru-RU" sz="2400" smtClean="0">
                <a:latin typeface="Arial" charset="0"/>
              </a:rPr>
              <a:t> </a:t>
            </a:r>
            <a:endParaRPr lang="ru-RU" sz="2400" b="1" smtClean="0">
              <a:latin typeface="Arial" charset="0"/>
            </a:endParaRPr>
          </a:p>
          <a:p>
            <a:r>
              <a:rPr lang="ru-RU" sz="2400" b="1" smtClean="0">
                <a:latin typeface="Arial" charset="0"/>
              </a:rPr>
              <a:t>Вариативность</a:t>
            </a:r>
          </a:p>
          <a:p>
            <a:r>
              <a:rPr lang="ru-RU" sz="2400" b="1" smtClean="0">
                <a:latin typeface="Arial" charset="0"/>
              </a:rPr>
              <a:t>Полифункциональность</a:t>
            </a:r>
          </a:p>
          <a:p>
            <a:r>
              <a:rPr lang="ru-RU" sz="2400" b="1" smtClean="0">
                <a:latin typeface="Arial" charset="0"/>
              </a:rPr>
              <a:t>Трансформируемость</a:t>
            </a:r>
          </a:p>
          <a:p>
            <a:r>
              <a:rPr lang="ru-RU" sz="2400" b="1" smtClean="0">
                <a:latin typeface="Arial" charset="0"/>
              </a:rPr>
              <a:t>Насыщенность</a:t>
            </a:r>
          </a:p>
          <a:p>
            <a:r>
              <a:rPr lang="ru-RU" sz="2400" b="1" smtClean="0">
                <a:latin typeface="Arial" charset="0"/>
              </a:rPr>
              <a:t>Доступность</a:t>
            </a:r>
          </a:p>
          <a:p>
            <a:r>
              <a:rPr lang="ru-RU" sz="2400" b="1" smtClean="0">
                <a:latin typeface="Arial" charset="0"/>
              </a:rPr>
              <a:t>Безопасность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5265738"/>
            <a:ext cx="2124075" cy="1592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7" name="AutoShape 17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Arial" charset="0"/>
              </a:rPr>
              <a:t>Сравнение требований к развивающей среде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Arial" charset="0"/>
              </a:rPr>
              <a:t>  ФГТ и ФГОС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	</a:t>
            </a:r>
            <a:r>
              <a:rPr lang="ru-RU" sz="2400" b="1" u="sng" smtClean="0">
                <a:latin typeface="Arial" charset="0"/>
              </a:rPr>
              <a:t>Вариативность</a:t>
            </a:r>
            <a:r>
              <a:rPr lang="ru-RU" sz="2400" b="1" smtClean="0">
                <a:latin typeface="Arial" charset="0"/>
              </a:rPr>
              <a:t> среды предполагает: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● наличие различных пространств (для игры, конструирования, уединения и пр.)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● разнообразных материалов, игр, игрушек и оборудования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● периодическую сменяемость и появление новых предметов</a:t>
            </a:r>
          </a:p>
        </p:txBody>
      </p:sp>
      <p:sp>
        <p:nvSpPr>
          <p:cNvPr id="32772" name="AutoShape 17"/>
          <p:cNvSpPr>
            <a:spLocks noChangeArrowheads="1"/>
          </p:cNvSpPr>
          <p:nvPr/>
        </p:nvSpPr>
        <p:spPr bwMode="auto">
          <a:xfrm>
            <a:off x="0" y="-26988"/>
            <a:ext cx="9144000" cy="1260476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Требования к развивающей </a:t>
            </a:r>
            <a:b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предметно-пространственной среде</a:t>
            </a:r>
          </a:p>
        </p:txBody>
      </p:sp>
      <p:pic>
        <p:nvPicPr>
          <p:cNvPr id="19459" name="Picture 4" descr="Дусима 430610_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76700"/>
            <a:ext cx="3673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28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933825"/>
            <a:ext cx="22288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25-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292600"/>
            <a:ext cx="2484437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sz="half" idx="1"/>
          </p:nvPr>
        </p:nvSpPr>
        <p:spPr>
          <a:xfrm>
            <a:off x="179388" y="1412875"/>
            <a:ext cx="4316412" cy="50403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u="sng" smtClean="0"/>
              <a:t>	</a:t>
            </a:r>
            <a:r>
              <a:rPr lang="ru-RU" sz="2400" b="1" u="sng" smtClean="0">
                <a:latin typeface="Arial" charset="0"/>
              </a:rPr>
              <a:t>Полифункциональность</a:t>
            </a:r>
            <a:r>
              <a:rPr lang="ru-RU" sz="2400" b="1" smtClean="0">
                <a:latin typeface="Arial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● возможность разнообразного использования различных составляющих среды, пригодных для использования в разных видах детской активности</a:t>
            </a:r>
            <a:r>
              <a:rPr lang="ru-RU" sz="2400" smtClean="0">
                <a:latin typeface="Arial" charset="0"/>
              </a:rPr>
              <a:t>.</a:t>
            </a:r>
            <a:r>
              <a:rPr lang="ru-RU" sz="2800" smtClean="0">
                <a:latin typeface="Arial" charset="0"/>
              </a:rPr>
              <a:t> </a:t>
            </a:r>
          </a:p>
        </p:txBody>
      </p:sp>
      <p:sp>
        <p:nvSpPr>
          <p:cNvPr id="33796" name="AutoShape 17"/>
          <p:cNvSpPr>
            <a:spLocks noChangeArrowheads="1"/>
          </p:cNvSpPr>
          <p:nvPr/>
        </p:nvSpPr>
        <p:spPr bwMode="auto">
          <a:xfrm>
            <a:off x="0" y="-26988"/>
            <a:ext cx="9144000" cy="1260476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Требования к развивающей </a:t>
            </a:r>
            <a:b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предметно-пространственной среде</a:t>
            </a:r>
          </a:p>
        </p:txBody>
      </p:sp>
      <p:pic>
        <p:nvPicPr>
          <p:cNvPr id="20483" name="Picture 8" descr="70-71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1557338"/>
            <a:ext cx="4537075" cy="4537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sz="half" idx="1"/>
          </p:nvPr>
        </p:nvSpPr>
        <p:spPr>
          <a:xfrm>
            <a:off x="34925" y="1600200"/>
            <a:ext cx="4465638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u="sng" smtClean="0">
                <a:latin typeface="Arial" charset="0"/>
              </a:rPr>
              <a:t>Трансформируемость</a:t>
            </a:r>
            <a:r>
              <a:rPr lang="ru-RU" sz="2400" b="1" smtClean="0">
                <a:latin typeface="Arial" charset="0"/>
              </a:rPr>
              <a:t> возможность изменений предметно-пространственной среды в зависимости от образовательной ситуации.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u="sng" smtClean="0">
                <a:latin typeface="Arial" charset="0"/>
              </a:rPr>
              <a:t>Доступность</a:t>
            </a:r>
            <a:r>
              <a:rPr lang="ru-RU" sz="2400" b="1" smtClean="0">
                <a:latin typeface="Arial" charset="0"/>
              </a:rPr>
              <a:t> - свободный доступ всех (и с ОВЗ) воспитанников к играм, игрушкам, материалам.</a:t>
            </a:r>
            <a:endParaRPr lang="ru-RU" sz="2400" b="1" u="sng" smtClean="0">
              <a:latin typeface="Arial" charset="0"/>
            </a:endParaRPr>
          </a:p>
        </p:txBody>
      </p:sp>
      <p:sp>
        <p:nvSpPr>
          <p:cNvPr id="21506" name="Rectangle 8"/>
          <p:cNvSpPr>
            <a:spLocks noGrp="1"/>
          </p:cNvSpPr>
          <p:nvPr>
            <p:ph type="body" sz="half" idx="4294967295"/>
          </p:nvPr>
        </p:nvSpPr>
        <p:spPr>
          <a:xfrm>
            <a:off x="4572000" y="4221163"/>
            <a:ext cx="4392613" cy="19050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u="sng" smtClean="0">
                <a:latin typeface="Arial" charset="0"/>
              </a:rPr>
              <a:t>Безопасность</a:t>
            </a:r>
            <a:r>
              <a:rPr lang="ru-RU" sz="2400" b="1" smtClean="0">
                <a:latin typeface="Arial" charset="0"/>
              </a:rPr>
              <a:t> - соответствие всех элементов среды требованиям надёжности и качества</a:t>
            </a:r>
            <a:endParaRPr lang="ru-RU" sz="2400" smtClean="0"/>
          </a:p>
        </p:txBody>
      </p:sp>
      <p:sp>
        <p:nvSpPr>
          <p:cNvPr id="34820" name="AutoShape 17"/>
          <p:cNvSpPr>
            <a:spLocks noChangeArrowheads="1"/>
          </p:cNvSpPr>
          <p:nvPr/>
        </p:nvSpPr>
        <p:spPr bwMode="auto">
          <a:xfrm>
            <a:off x="0" y="0"/>
            <a:ext cx="9144000" cy="1260475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Требования к развивающей </a:t>
            </a:r>
            <a:b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предметно-пространственной среде</a:t>
            </a:r>
          </a:p>
        </p:txBody>
      </p:sp>
      <p:pic>
        <p:nvPicPr>
          <p:cNvPr id="21508" name="Picture 9" descr="Новый рис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557338"/>
            <a:ext cx="4716462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0" y="1341438"/>
            <a:ext cx="4464050" cy="518318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latin typeface="Arial" charset="0"/>
              </a:rPr>
              <a:t>	</a:t>
            </a:r>
            <a:r>
              <a:rPr lang="ru-RU" sz="2000" b="1" u="sng" smtClean="0">
                <a:latin typeface="Arial" charset="0"/>
              </a:rPr>
              <a:t>Насыщенность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latin typeface="Arial" charset="0"/>
              </a:rPr>
              <a:t>	соответствие среды возрастным возможностям детей и содержанию Программы.</a:t>
            </a:r>
            <a:r>
              <a:rPr lang="ru-RU" sz="2000" smtClean="0">
                <a:latin typeface="Arial" charset="0"/>
              </a:rPr>
              <a:t> </a:t>
            </a:r>
            <a:r>
              <a:rPr lang="ru-RU" sz="2000" b="1" smtClean="0">
                <a:latin typeface="Arial" charset="0"/>
              </a:rPr>
              <a:t>Наличие </a:t>
            </a:r>
            <a:r>
              <a:rPr lang="ru-RU" sz="2000" b="1" i="1" smtClean="0">
                <a:latin typeface="Arial" charset="0"/>
              </a:rPr>
              <a:t>средств обучения</a:t>
            </a:r>
            <a:r>
              <a:rPr lang="ru-RU" sz="2000" b="1" smtClean="0">
                <a:latin typeface="Arial" charset="0"/>
              </a:rPr>
              <a:t> (в том числе технических)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latin typeface="Arial" charset="0"/>
              </a:rPr>
              <a:t>	разнообразие материалов для всех видов активности</a:t>
            </a:r>
            <a:r>
              <a:rPr lang="ru-RU" sz="2000" b="1" i="1" smtClean="0">
                <a:latin typeface="Arial" charset="0"/>
              </a:rPr>
              <a:t> </a:t>
            </a:r>
            <a:r>
              <a:rPr lang="ru-RU" sz="2000" b="1" smtClean="0">
                <a:latin typeface="Arial" charset="0"/>
              </a:rPr>
              <a:t>воспитанников, </a:t>
            </a:r>
            <a:r>
              <a:rPr lang="ru-RU" sz="2000" b="1" i="1" smtClean="0">
                <a:latin typeface="Arial" charset="0"/>
              </a:rPr>
              <a:t>экспериментирование </a:t>
            </a:r>
            <a:r>
              <a:rPr lang="ru-RU" sz="2000" b="1" smtClean="0">
                <a:latin typeface="Arial" charset="0"/>
              </a:rPr>
              <a:t>с доступными детям материалами (в том числе с песком и водой) </a:t>
            </a:r>
          </a:p>
        </p:txBody>
      </p:sp>
      <p:sp>
        <p:nvSpPr>
          <p:cNvPr id="35844" name="AutoShape 17"/>
          <p:cNvSpPr>
            <a:spLocks noChangeArrowheads="1"/>
          </p:cNvSpPr>
          <p:nvPr/>
        </p:nvSpPr>
        <p:spPr bwMode="auto">
          <a:xfrm>
            <a:off x="0" y="-26988"/>
            <a:ext cx="9144000" cy="1260476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Требования к развивающей </a:t>
            </a:r>
            <a:b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предметно-пространственной среде</a:t>
            </a:r>
          </a:p>
        </p:txBody>
      </p:sp>
      <p:pic>
        <p:nvPicPr>
          <p:cNvPr id="22531" name="Picture 5" descr="1494_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508500"/>
            <a:ext cx="230505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558149_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4581525"/>
            <a:ext cx="1728788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_MG_87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12875"/>
            <a:ext cx="43211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1"/>
          </p:nvPr>
        </p:nvSpPr>
        <p:spPr>
          <a:xfrm>
            <a:off x="179388" y="1412875"/>
            <a:ext cx="8532812" cy="525621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	Характеристики личности ребенка</a:t>
            </a:r>
            <a:r>
              <a:rPr lang="ru-RU" sz="2400" smtClean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000" b="1" smtClean="0"/>
              <a:t>проявляет инициативность и самостоятельность </a:t>
            </a:r>
          </a:p>
          <a:p>
            <a:pPr>
              <a:lnSpc>
                <a:spcPct val="80000"/>
              </a:lnSpc>
            </a:pPr>
            <a:r>
              <a:rPr lang="ru-RU" sz="2000" b="1" smtClean="0"/>
              <a:t>уверен в своих силах, открыт внешнему миру, положительно относится к себе и к другим </a:t>
            </a:r>
          </a:p>
          <a:p>
            <a:pPr>
              <a:lnSpc>
                <a:spcPct val="80000"/>
              </a:lnSpc>
            </a:pPr>
            <a:r>
              <a:rPr lang="ru-RU" sz="2000" b="1" smtClean="0"/>
              <a:t>обладает развитым воображением </a:t>
            </a:r>
          </a:p>
          <a:p>
            <a:pPr>
              <a:lnSpc>
                <a:spcPct val="80000"/>
              </a:lnSpc>
            </a:pPr>
            <a:r>
              <a:rPr lang="ru-RU" sz="2000" b="1" smtClean="0"/>
              <a:t>достаточно хорошо владеет устной речью, складываются предпосылки грамотности</a:t>
            </a:r>
          </a:p>
          <a:p>
            <a:pPr>
              <a:lnSpc>
                <a:spcPct val="80000"/>
              </a:lnSpc>
            </a:pPr>
            <a:r>
              <a:rPr lang="ru-RU" sz="2000" b="1" smtClean="0"/>
              <a:t>проявляет творческие способности </a:t>
            </a:r>
          </a:p>
          <a:p>
            <a:pPr>
              <a:lnSpc>
                <a:spcPct val="80000"/>
              </a:lnSpc>
            </a:pPr>
            <a:r>
              <a:rPr lang="ru-RU" sz="2000" b="1" smtClean="0"/>
              <a:t>развита крупная и мелкая моторика </a:t>
            </a:r>
          </a:p>
          <a:p>
            <a:pPr>
              <a:lnSpc>
                <a:spcPct val="80000"/>
              </a:lnSpc>
            </a:pPr>
            <a:r>
              <a:rPr lang="ru-RU" sz="2000" b="1" smtClean="0"/>
              <a:t>способен к волевым усилиям в разных видах деятельности </a:t>
            </a:r>
          </a:p>
          <a:p>
            <a:pPr>
              <a:lnSpc>
                <a:spcPct val="80000"/>
              </a:lnSpc>
            </a:pPr>
            <a:r>
              <a:rPr lang="ru-RU" sz="2000" b="1" smtClean="0"/>
              <a:t>проявляет любознательность, склонен наблюдать, экспериментировать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b="1" smtClean="0"/>
              <a:t>	</a:t>
            </a:r>
            <a:r>
              <a:rPr lang="ru-RU" sz="2000" b="1" i="1" u="sng" smtClean="0">
                <a:solidFill>
                  <a:schemeClr val="tx2"/>
                </a:solidFill>
                <a:latin typeface="Arial" charset="0"/>
              </a:rPr>
              <a:t>Целевые ориентиры Программы выступают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i="1" u="sng" smtClean="0">
                <a:solidFill>
                  <a:schemeClr val="tx2"/>
                </a:solidFill>
                <a:latin typeface="Arial" charset="0"/>
              </a:rPr>
              <a:t>основаниями преемственности дошкольного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i="1" u="sng" smtClean="0">
                <a:solidFill>
                  <a:schemeClr val="tx2"/>
                </a:solidFill>
                <a:latin typeface="Arial" charset="0"/>
              </a:rPr>
              <a:t>и начального общего образования</a:t>
            </a:r>
            <a:r>
              <a:rPr lang="ru-RU" sz="280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4578" name="AutoShape 17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Arial" charset="0"/>
              </a:rPr>
              <a:t>Требования к результатам освоения ООП на этапе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Arial" charset="0"/>
              </a:rPr>
              <a:t>завершения  дошкольного образования по ФГОС</a:t>
            </a:r>
            <a:r>
              <a:rPr lang="ru-RU" sz="2800" b="1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pic>
        <p:nvPicPr>
          <p:cNvPr id="24579" name="Picture 7" descr="chitaem_knigu_pos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1613" y="4652963"/>
            <a:ext cx="2484437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citysm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47938" y="1989138"/>
            <a:ext cx="4630737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5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за внимание!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01988" y="1052513"/>
            <a:ext cx="311785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5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Спасибо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1"/>
          </p:nvPr>
        </p:nvSpPr>
        <p:spPr>
          <a:xfrm>
            <a:off x="322263" y="1412875"/>
            <a:ext cx="8713787" cy="5256213"/>
          </a:xfrm>
        </p:spPr>
        <p:txBody>
          <a:bodyPr/>
          <a:lstStyle/>
          <a:p>
            <a:pPr marL="533400" indent="-533400">
              <a:buFont typeface="Arial" charset="0"/>
              <a:buNone/>
            </a:pPr>
            <a:endParaRPr lang="ru-RU" sz="2400" b="1" smtClean="0">
              <a:latin typeface="Arial" charset="0"/>
            </a:endParaRPr>
          </a:p>
          <a:p>
            <a:pPr marL="533400" indent="-533400"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ФГОС ДО разработан впервые в российской истории в соответствии с требованиями вступившего в силу с 1 сентября 2013 году федерального закона </a:t>
            </a:r>
          </a:p>
          <a:p>
            <a:pPr marL="533400" indent="-533400"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	«Об образовании в Российской Федерации».</a:t>
            </a:r>
          </a:p>
          <a:p>
            <a:pPr marL="533400" indent="-533400">
              <a:buFont typeface="Arial" charset="0"/>
              <a:buNone/>
            </a:pPr>
            <a:endParaRPr lang="ru-RU" sz="2400" b="1" smtClean="0">
              <a:latin typeface="Arial" charset="0"/>
            </a:endParaRPr>
          </a:p>
          <a:p>
            <a:pPr marL="533400" indent="-533400"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Образовательные организации дошкольного образования будут самостоятельно разрабатывать и утверждать свои основные образовательные программы на основе ФГОС ДО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5265738"/>
            <a:ext cx="2124075" cy="1592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AutoShape 17"/>
          <p:cNvSpPr>
            <a:spLocks noChangeArrowheads="1"/>
          </p:cNvSpPr>
          <p:nvPr/>
        </p:nvSpPr>
        <p:spPr bwMode="auto">
          <a:xfrm>
            <a:off x="0" y="0"/>
            <a:ext cx="9144000" cy="1260475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Федеральный государственный </a:t>
            </a: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образовательный стандарт </a:t>
            </a: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дошкольного образования (ФГОС ДО)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230188" y="1484313"/>
            <a:ext cx="8229600" cy="5068887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700" b="1" smtClean="0">
                <a:solidFill>
                  <a:schemeClr val="hlink"/>
                </a:solidFill>
              </a:rPr>
              <a:t>	</a:t>
            </a: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(Проект на сайте минобрнауки.рф от 14.06.2013)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latin typeface="Arial" charset="0"/>
              </a:rPr>
              <a:t>В отличие от других стандартов, ФГОС ДО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	не является основой оценки соответствия установленным требованиям образовательной деятельности и подготовки обучающихся. Освоение образовательных программ дошкольного образования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	</a:t>
            </a:r>
            <a:r>
              <a:rPr lang="ru-RU" sz="2400" b="1" i="1" u="sng" smtClean="0">
                <a:solidFill>
                  <a:schemeClr val="tx2"/>
                </a:solidFill>
                <a:latin typeface="Arial" charset="0"/>
              </a:rPr>
              <a:t>не сопровождается проведением промежуточных аттестаций и итоговой аттестации обучающихся.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latin typeface="Arial" charset="0"/>
              </a:rPr>
              <a:t>Важным критерием оценки деятельности дошкольной организации является созданная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u="sng" smtClean="0">
                <a:solidFill>
                  <a:schemeClr val="tx2"/>
                </a:solidFill>
                <a:latin typeface="Arial" charset="0"/>
              </a:rPr>
              <a:t>предметно-пространственная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u="sng" smtClean="0">
                <a:solidFill>
                  <a:schemeClr val="tx2"/>
                </a:solidFill>
                <a:latin typeface="Arial" charset="0"/>
              </a:rPr>
              <a:t>развивающая среда.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b="1" i="1" u="sng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5426075"/>
            <a:ext cx="1908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AutoShape 17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Arial" charset="0"/>
              </a:rPr>
              <a:t>Федеральный государственный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Arial" charset="0"/>
              </a:rPr>
              <a:t>образовательный стандарт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Arial" charset="0"/>
              </a:rPr>
              <a:t>дошкольного образования (ФГОС ДО)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900113" y="1628775"/>
            <a:ext cx="38100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 smtClean="0"/>
              <a:t>	</a:t>
            </a:r>
            <a:r>
              <a:rPr lang="ru-RU" sz="2800" b="1" smtClean="0"/>
              <a:t>ФГТ две группы требований: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mtClean="0"/>
              <a:t>к структуре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mtClean="0"/>
              <a:t>К разделам</a:t>
            </a:r>
          </a:p>
          <a:p>
            <a:pPr>
              <a:buFont typeface="Wingdings" pitchFamily="2" charset="2"/>
              <a:buNone/>
            </a:pPr>
            <a:endParaRPr lang="ru-RU" sz="2800" b="1" smtClean="0"/>
          </a:p>
          <a:p>
            <a:pPr>
              <a:buFont typeface="Wingdings" pitchFamily="2" charset="2"/>
              <a:buNone/>
            </a:pPr>
            <a:r>
              <a:rPr lang="ru-RU" sz="2800" b="1" smtClean="0"/>
              <a:t>Отдельный документ</a:t>
            </a:r>
          </a:p>
          <a:p>
            <a:pPr>
              <a:buFont typeface="Wingdings" pitchFamily="2" charset="2"/>
              <a:buNone/>
            </a:pPr>
            <a:r>
              <a:rPr lang="ru-RU" sz="2800" b="1" smtClean="0"/>
              <a:t>ФГТ к условиям</a:t>
            </a:r>
          </a:p>
        </p:txBody>
      </p:sp>
      <p:sp>
        <p:nvSpPr>
          <p:cNvPr id="31748" name="Rectangle 4"/>
          <p:cNvSpPr>
            <a:spLocks noGrp="1"/>
          </p:cNvSpPr>
          <p:nvPr>
            <p:ph type="body" sz="half" idx="2"/>
          </p:nvPr>
        </p:nvSpPr>
        <p:spPr>
          <a:xfrm>
            <a:off x="4859338" y="1628775"/>
            <a:ext cx="38100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smtClean="0"/>
              <a:t>ФГОС три группы требований: </a:t>
            </a:r>
          </a:p>
          <a:p>
            <a:pPr>
              <a:buFont typeface="Wingdings" pitchFamily="2" charset="2"/>
              <a:buChar char="Ø"/>
            </a:pPr>
            <a:r>
              <a:rPr lang="ru-RU" b="1" smtClean="0"/>
              <a:t>к структуре </a:t>
            </a:r>
          </a:p>
          <a:p>
            <a:pPr>
              <a:buFont typeface="Wingdings" pitchFamily="2" charset="2"/>
              <a:buChar char="Ø"/>
            </a:pPr>
            <a:r>
              <a:rPr lang="ru-RU" b="1" smtClean="0"/>
              <a:t>условиям </a:t>
            </a:r>
          </a:p>
          <a:p>
            <a:pPr>
              <a:buFont typeface="Wingdings" pitchFamily="2" charset="2"/>
              <a:buChar char="Ø"/>
            </a:pPr>
            <a:r>
              <a:rPr lang="ru-RU" b="1" smtClean="0"/>
              <a:t>результатам освоения основной образовательной программы дошкольного образования.</a:t>
            </a:r>
          </a:p>
          <a:p>
            <a:endParaRPr lang="ru-RU" sz="3200" smtClean="0"/>
          </a:p>
        </p:txBody>
      </p:sp>
      <p:sp>
        <p:nvSpPr>
          <p:cNvPr id="31749" name="AutoShape 17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Arial" charset="0"/>
              </a:rPr>
              <a:t>ФГТ и Федеральный государственный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Arial" charset="0"/>
              </a:rPr>
              <a:t>образовательный стандарт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Arial" charset="0"/>
              </a:rPr>
              <a:t>дошкольного образования (ФГОС ДО)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marL="457200" indent="-457200" algn="ctr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chemeClr val="hlink"/>
                </a:solidFill>
              </a:rPr>
              <a:t>ФГТ (разделы)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1800" b="1" smtClean="0"/>
              <a:t>пояснительная записка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1800" b="1" smtClean="0"/>
              <a:t>организация режима пребывания детей в ОУ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1800" b="1" smtClean="0"/>
              <a:t>содержание психолого-педагогической работы по освоению детьми образовательных областей 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1800" b="1" smtClean="0"/>
              <a:t>содержание коррекционной работы (для детей с ОВЗ)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1800" b="1" smtClean="0"/>
              <a:t>планируемые результаты освоения детьми Программы 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1800" b="1" smtClean="0"/>
              <a:t>система мониторинга достижения детьми планируемых результатов освоения Программы.</a:t>
            </a:r>
          </a:p>
        </p:txBody>
      </p:sp>
      <p:sp>
        <p:nvSpPr>
          <p:cNvPr id="32772" name="Rectangle 4"/>
          <p:cNvSpPr>
            <a:spLocks noGrp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chemeClr val="hlink"/>
                </a:solidFill>
              </a:rPr>
              <a:t>ФГОС (разделы)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u="sng" smtClean="0"/>
              <a:t>1. целевой</a:t>
            </a:r>
            <a:r>
              <a:rPr lang="ru-RU" sz="2000" b="1" smtClean="0"/>
              <a:t>: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– пояснительная записка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– результаты освоения ООП (как целевые ориентиры)</a:t>
            </a:r>
            <a:r>
              <a:rPr lang="ru-RU" sz="2000" smtClean="0"/>
              <a:t> </a:t>
            </a:r>
            <a:endParaRPr lang="ru-RU" sz="20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u="sng" smtClean="0"/>
              <a:t>2. содержательный: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– содержание работы по образовательным областям развития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– описание форм, способов, средств реализации программы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– содержание работы по коррекции нарушений развития детей и др.</a:t>
            </a:r>
            <a:endParaRPr lang="ru-RU" sz="20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3.</a:t>
            </a:r>
            <a:r>
              <a:rPr lang="ru-RU" sz="2000" smtClean="0"/>
              <a:t> </a:t>
            </a:r>
            <a:r>
              <a:rPr lang="ru-RU" sz="2000" b="1" u="sng" smtClean="0"/>
              <a:t>организационный</a:t>
            </a:r>
          </a:p>
        </p:txBody>
      </p:sp>
      <p:sp>
        <p:nvSpPr>
          <p:cNvPr id="32773" name="AutoShape 17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Arial" charset="0"/>
              </a:rPr>
              <a:t>Требования к структуре Программы ФГТ и ФГОС 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</a:rPr>
              <a:t>ФГТ</a:t>
            </a:r>
          </a:p>
          <a:p>
            <a:r>
              <a:rPr lang="ru-RU" sz="2400" b="1" smtClean="0"/>
              <a:t>Объем обязательной части Программы составляет не менее </a:t>
            </a:r>
            <a:r>
              <a:rPr lang="ru-RU" sz="2400" b="1" u="sng" smtClean="0"/>
              <a:t>80%</a:t>
            </a:r>
            <a:r>
              <a:rPr lang="ru-RU" sz="2400" b="1" smtClean="0"/>
              <a:t> времени, необходимого для реализации Программы, а части, формируемой участниками образовательного процесса - не более </a:t>
            </a:r>
            <a:r>
              <a:rPr lang="ru-RU" sz="2400" b="1" u="sng" smtClean="0"/>
              <a:t>20%</a:t>
            </a:r>
            <a:r>
              <a:rPr lang="ru-RU" sz="2400" b="1" smtClean="0"/>
              <a:t> общего объема</a:t>
            </a:r>
            <a:r>
              <a:rPr lang="ru-RU" sz="2400" smtClean="0"/>
              <a:t> </a:t>
            </a:r>
            <a:endParaRPr lang="ru-RU" sz="2400" b="1" smtClean="0">
              <a:solidFill>
                <a:schemeClr val="hlink"/>
              </a:solidFill>
            </a:endParaRPr>
          </a:p>
          <a:p>
            <a:endParaRPr lang="ru-RU" sz="2400" b="1" smtClean="0">
              <a:solidFill>
                <a:schemeClr val="hlink"/>
              </a:solidFill>
            </a:endParaRPr>
          </a:p>
        </p:txBody>
      </p:sp>
      <p:sp>
        <p:nvSpPr>
          <p:cNvPr id="29700" name="Rectangle 4"/>
          <p:cNvSpPr>
            <a:spLocks noGrp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</a:rPr>
              <a:t>ФГОС</a:t>
            </a:r>
          </a:p>
          <a:p>
            <a:r>
              <a:rPr lang="ru-RU" sz="2400" b="1" smtClean="0"/>
              <a:t>Объём обязательной части Программы должен составлять не менее </a:t>
            </a:r>
            <a:r>
              <a:rPr lang="ru-RU" sz="2400" b="1" u="sng" smtClean="0"/>
              <a:t>60%</a:t>
            </a:r>
            <a:r>
              <a:rPr lang="ru-RU" sz="2400" b="1" smtClean="0"/>
              <a:t> от её общего объёма, а части, формируемой участниками образовательных отношений, – не более </a:t>
            </a:r>
            <a:r>
              <a:rPr lang="ru-RU" sz="2400" b="1" u="sng" smtClean="0"/>
              <a:t>40%.</a:t>
            </a:r>
            <a:r>
              <a:rPr lang="ru-RU" sz="2400" b="1" smtClean="0"/>
              <a:t> </a:t>
            </a:r>
          </a:p>
        </p:txBody>
      </p:sp>
      <p:sp>
        <p:nvSpPr>
          <p:cNvPr id="29702" name="AutoShape 17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Arial" charset="0"/>
              </a:rPr>
              <a:t>Требования к объему ОО Программы ФГТ и ФГОС 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3529013" cy="5184775"/>
          </a:xfrm>
        </p:spPr>
        <p:txBody>
          <a:bodyPr/>
          <a:lstStyle/>
          <a:p>
            <a:pPr algn="ctr">
              <a:lnSpc>
                <a:spcPct val="90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000" b="1" smtClean="0">
                <a:solidFill>
                  <a:schemeClr val="hlink"/>
                </a:solidFill>
                <a:latin typeface="Arial" charset="0"/>
              </a:rPr>
              <a:t>	</a:t>
            </a: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ФГТ</a:t>
            </a:r>
          </a:p>
          <a:p>
            <a:pPr>
              <a:lnSpc>
                <a:spcPct val="90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000" b="1" smtClean="0">
                <a:solidFill>
                  <a:schemeClr val="tx2"/>
                </a:solidFill>
                <a:latin typeface="Arial" charset="0"/>
              </a:rPr>
              <a:t>4 направления развития</a:t>
            </a:r>
          </a:p>
          <a:p>
            <a:pPr>
              <a:lnSpc>
                <a:spcPct val="90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000" b="1" smtClean="0">
                <a:solidFill>
                  <a:schemeClr val="tx2"/>
                </a:solidFill>
                <a:latin typeface="Arial" charset="0"/>
              </a:rPr>
              <a:t>и 10 образов. областей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sz="2400" b="1" smtClean="0">
                <a:latin typeface="Arial" charset="0"/>
              </a:rPr>
              <a:t>познавательно-речевое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sz="2400" b="1" smtClean="0">
                <a:latin typeface="Arial" charset="0"/>
              </a:rPr>
              <a:t>социально-личностное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sz="2400" b="1" smtClean="0">
                <a:latin typeface="Arial" charset="0"/>
              </a:rPr>
              <a:t>художественно-эстетическое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sz="2400" b="1" smtClean="0">
                <a:latin typeface="Arial" charset="0"/>
              </a:rPr>
              <a:t>физическое </a:t>
            </a:r>
          </a:p>
        </p:txBody>
      </p:sp>
      <p:sp>
        <p:nvSpPr>
          <p:cNvPr id="33795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391025" y="1341438"/>
            <a:ext cx="4068763" cy="4741862"/>
          </a:xfrm>
        </p:spPr>
        <p:txBody>
          <a:bodyPr/>
          <a:lstStyle/>
          <a:p>
            <a:pPr algn="ctr">
              <a:lnSpc>
                <a:spcPct val="90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ФГОС</a:t>
            </a:r>
          </a:p>
          <a:p>
            <a:pPr>
              <a:lnSpc>
                <a:spcPct val="90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000" b="1" smtClean="0">
                <a:solidFill>
                  <a:schemeClr val="tx2"/>
                </a:solidFill>
                <a:latin typeface="Arial" charset="0"/>
              </a:rPr>
              <a:t>5 образовательных областей</a:t>
            </a: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sz="2400" b="1" smtClean="0">
                <a:latin typeface="Arial" charset="0"/>
              </a:rPr>
              <a:t>познавательное развитие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sz="2400" b="1" smtClean="0">
                <a:latin typeface="Arial" charset="0"/>
              </a:rPr>
              <a:t>речевое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sz="2400" b="1" smtClean="0">
                <a:latin typeface="Arial" charset="0"/>
              </a:rPr>
              <a:t>социально-коммуникативное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sz="2400" b="1" smtClean="0">
                <a:latin typeface="Arial" charset="0"/>
              </a:rPr>
              <a:t>художественно-эстетическое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sz="2400" b="1" smtClean="0">
                <a:latin typeface="Arial" charset="0"/>
              </a:rPr>
              <a:t>физическое</a:t>
            </a:r>
            <a:endParaRPr lang="ru-RU" sz="2400" smtClean="0">
              <a:latin typeface="Arial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5264150"/>
            <a:ext cx="2124075" cy="159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7" name="AutoShape 17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Arial" charset="0"/>
              </a:rPr>
              <a:t>Направления развития и образовательные 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Arial" charset="0"/>
              </a:rPr>
              <a:t>области ФГТ и ФГОС 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r>
              <a:rPr lang="ru-RU" sz="2800" b="1" smtClean="0">
                <a:latin typeface="Arial" charset="0"/>
              </a:rPr>
              <a:t>часть образовательной среды, представленная специально организованным пространством (помещениями, участком и т.п.), 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развития.</a:t>
            </a:r>
          </a:p>
        </p:txBody>
      </p:sp>
      <p:sp>
        <p:nvSpPr>
          <p:cNvPr id="27652" name="AutoShape 17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Arial" charset="0"/>
              </a:rPr>
              <a:t>Развивающая предметно-пространственная 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Arial" charset="0"/>
              </a:rPr>
              <a:t>среда по ФГОС 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sz="half" idx="1"/>
          </p:nvPr>
        </p:nvSpPr>
        <p:spPr>
          <a:xfrm>
            <a:off x="0" y="5300663"/>
            <a:ext cx="9144000" cy="1368425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b="1" smtClean="0"/>
              <a:t>		</a:t>
            </a:r>
            <a:r>
              <a:rPr lang="ru-RU" sz="2400" b="1" smtClean="0">
                <a:latin typeface="Arial" charset="0"/>
              </a:rPr>
              <a:t>Среда должна обеспечивать возможность общения и совместной деятельности детей и взрослых, двигательной активности детей, а также возможности для уединения. </a:t>
            </a:r>
          </a:p>
        </p:txBody>
      </p:sp>
      <p:sp>
        <p:nvSpPr>
          <p:cNvPr id="31748" name="AutoShape 17"/>
          <p:cNvSpPr>
            <a:spLocks noChangeArrowheads="1"/>
          </p:cNvSpPr>
          <p:nvPr/>
        </p:nvSpPr>
        <p:spPr bwMode="auto">
          <a:xfrm>
            <a:off x="0" y="-26988"/>
            <a:ext cx="9144000" cy="1260476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Требования Стандарта к развивающей </a:t>
            </a:r>
            <a:b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предметно-пространственной среде</a:t>
            </a:r>
          </a:p>
        </p:txBody>
      </p:sp>
      <p:pic>
        <p:nvPicPr>
          <p:cNvPr id="18436" name="Picture 5" descr="Лекотека Масленница 2008 4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268413"/>
            <a:ext cx="29718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3396</TotalTime>
  <Words>402</Words>
  <Application>Microsoft Office PowerPoint</Application>
  <PresentationFormat>Экран (4:3)</PresentationFormat>
  <Paragraphs>125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Федеральный государственный образовательный стандарт (ФГОС)  дошкольного образования.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старшего воспитателя  </dc:title>
  <dc:creator>Ольга</dc:creator>
  <cp:lastModifiedBy>Вера</cp:lastModifiedBy>
  <cp:revision>282</cp:revision>
  <dcterms:created xsi:type="dcterms:W3CDTF">2012-10-30T12:13:22Z</dcterms:created>
  <dcterms:modified xsi:type="dcterms:W3CDTF">2013-11-12T18:16:59Z</dcterms:modified>
</cp:coreProperties>
</file>