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318" r:id="rId2"/>
    <p:sldId id="317" r:id="rId3"/>
    <p:sldId id="316" r:id="rId4"/>
    <p:sldId id="291" r:id="rId5"/>
    <p:sldId id="292" r:id="rId6"/>
    <p:sldId id="293" r:id="rId7"/>
    <p:sldId id="294" r:id="rId8"/>
    <p:sldId id="295" r:id="rId9"/>
    <p:sldId id="296" r:id="rId10"/>
    <p:sldId id="297" r:id="rId11"/>
    <p:sldId id="298" r:id="rId12"/>
    <p:sldId id="311" r:id="rId13"/>
    <p:sldId id="312" r:id="rId14"/>
    <p:sldId id="313" r:id="rId15"/>
    <p:sldId id="279" r:id="rId16"/>
    <p:sldId id="280" r:id="rId17"/>
    <p:sldId id="281" r:id="rId18"/>
    <p:sldId id="282" r:id="rId19"/>
    <p:sldId id="283" r:id="rId20"/>
    <p:sldId id="284" r:id="rId21"/>
    <p:sldId id="285" r:id="rId22"/>
    <p:sldId id="286" r:id="rId23"/>
    <p:sldId id="287" r:id="rId24"/>
    <p:sldId id="289" r:id="rId25"/>
    <p:sldId id="290" r:id="rId26"/>
    <p:sldId id="314"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315"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28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D17F054-9AEE-4F89-9681-4EF162AFD7D3}"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4D560C5-A51B-4D3E-AC05-B2697B516B69}" type="datetimeFigureOut">
              <a:rPr lang="ru-RU" smtClean="0"/>
              <a:pPr/>
              <a:t>01.04.2013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D17F054-9AEE-4F89-9681-4EF162AFD7D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es.pavlova@yandex.ru"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kpolyakov.narod.r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ЕГЭ по информатике</a:t>
            </a:r>
            <a:br>
              <a:rPr lang="ru-RU" dirty="0" smtClean="0"/>
            </a:br>
            <a:r>
              <a:rPr lang="ru-RU" dirty="0" smtClean="0"/>
              <a:t>(часть С) </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3646659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457200" y="476672"/>
            <a:ext cx="8229600" cy="5649491"/>
          </a:xfrm>
        </p:spPr>
        <p:txBody>
          <a:bodyPr/>
          <a:lstStyle/>
          <a:p>
            <a:pPr>
              <a:buNone/>
            </a:pPr>
            <a:r>
              <a:rPr lang="ru-RU" dirty="0" smtClean="0"/>
              <a:t>	Поэтому часть программы после доработки может быть следующего вида:</a:t>
            </a:r>
            <a:endParaRPr lang="en-US" dirty="0" smtClean="0"/>
          </a:p>
          <a:p>
            <a:pPr>
              <a:buNone/>
            </a:pPr>
            <a:endParaRPr lang="ru-RU" dirty="0" smtClean="0"/>
          </a:p>
          <a:p>
            <a:pPr>
              <a:buNone/>
            </a:pPr>
            <a:r>
              <a:rPr lang="en-US" b="1" dirty="0" smtClean="0"/>
              <a:t>If (</a:t>
            </a:r>
            <a:r>
              <a:rPr lang="ru-RU" b="1" dirty="0" smtClean="0"/>
              <a:t>(</a:t>
            </a:r>
            <a:r>
              <a:rPr lang="en-US" b="1" dirty="0" smtClean="0"/>
              <a:t>y&lt;=</a:t>
            </a:r>
            <a:r>
              <a:rPr lang="en-US" b="1" dirty="0" err="1" smtClean="0"/>
              <a:t>x+2</a:t>
            </a:r>
            <a:r>
              <a:rPr lang="ru-RU" b="1" dirty="0" smtClean="0"/>
              <a:t>) </a:t>
            </a:r>
            <a:r>
              <a:rPr lang="en-US" b="1" dirty="0" smtClean="0"/>
              <a:t>and (y&gt;=x*x)) or ( (y&lt;=</a:t>
            </a:r>
            <a:r>
              <a:rPr lang="en-US" b="1" dirty="0" err="1" smtClean="0"/>
              <a:t>x+2</a:t>
            </a:r>
            <a:r>
              <a:rPr lang="en-US" b="1" dirty="0" smtClean="0"/>
              <a:t>) and (y&lt;x*x) and (y&gt;=0)</a:t>
            </a:r>
            <a:r>
              <a:rPr lang="ru-RU" b="1" dirty="0" smtClean="0"/>
              <a:t> </a:t>
            </a:r>
            <a:r>
              <a:rPr lang="en-US" b="1" dirty="0" smtClean="0"/>
              <a:t>and (x&lt;=0)) then</a:t>
            </a:r>
          </a:p>
          <a:p>
            <a:pPr>
              <a:buNone/>
            </a:pPr>
            <a:r>
              <a:rPr lang="en-US" b="1" dirty="0" smtClean="0"/>
              <a:t>	write</a:t>
            </a:r>
            <a:r>
              <a:rPr lang="ru-RU" b="1" dirty="0" smtClean="0"/>
              <a:t>('принадлежит')</a:t>
            </a:r>
          </a:p>
          <a:p>
            <a:pPr>
              <a:buNone/>
            </a:pPr>
            <a:r>
              <a:rPr lang="ru-RU" b="1" dirty="0" smtClean="0"/>
              <a:t> </a:t>
            </a:r>
            <a:r>
              <a:rPr lang="en-US" b="1" dirty="0" smtClean="0"/>
              <a:t>else</a:t>
            </a:r>
            <a:endParaRPr lang="ru-RU" b="1" dirty="0" smtClean="0"/>
          </a:p>
          <a:p>
            <a:pPr>
              <a:buNone/>
            </a:pPr>
            <a:r>
              <a:rPr lang="ru-RU" b="1" dirty="0" smtClean="0"/>
              <a:t>      </a:t>
            </a:r>
            <a:r>
              <a:rPr lang="en-US" b="1" dirty="0" smtClean="0"/>
              <a:t>write</a:t>
            </a:r>
            <a:r>
              <a:rPr lang="ru-RU" b="1" dirty="0" smtClean="0"/>
              <a:t>('не принадлежит');</a:t>
            </a:r>
          </a:p>
          <a:p>
            <a:pPr>
              <a:buNone/>
            </a:pPr>
            <a:endParaRPr lang="en-US"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lstStyle/>
          <a:p>
            <a:pPr>
              <a:buNone/>
            </a:pPr>
            <a:r>
              <a:rPr lang="en-US" dirty="0" smtClean="0"/>
              <a:t>	</a:t>
            </a:r>
            <a:r>
              <a:rPr lang="ru-RU" dirty="0" smtClean="0"/>
              <a:t>Или после упрощения логического выражения:</a:t>
            </a:r>
          </a:p>
          <a:p>
            <a:pPr>
              <a:buNone/>
            </a:pPr>
            <a:endParaRPr lang="ru-RU" dirty="0" smtClean="0"/>
          </a:p>
          <a:p>
            <a:pPr>
              <a:buNone/>
            </a:pPr>
            <a:r>
              <a:rPr lang="en-US" b="1" dirty="0" smtClean="0"/>
              <a:t>If (y&lt;=</a:t>
            </a:r>
            <a:r>
              <a:rPr lang="en-US" b="1" dirty="0" err="1" smtClean="0"/>
              <a:t>x+2</a:t>
            </a:r>
            <a:r>
              <a:rPr lang="en-US" b="1" dirty="0" smtClean="0"/>
              <a:t>) and ((y&gt;=x*x) or ( (y&lt;x*x) and (y&gt;=0) and (x&lt;=0))) then</a:t>
            </a:r>
          </a:p>
          <a:p>
            <a:pPr>
              <a:buNone/>
            </a:pPr>
            <a:r>
              <a:rPr lang="en-US" b="1" dirty="0" smtClean="0"/>
              <a:t>	write</a:t>
            </a:r>
            <a:r>
              <a:rPr lang="ru-RU" b="1" dirty="0" smtClean="0"/>
              <a:t>('принадлежит')</a:t>
            </a:r>
          </a:p>
          <a:p>
            <a:pPr>
              <a:buNone/>
            </a:pPr>
            <a:r>
              <a:rPr lang="ru-RU" b="1" dirty="0" smtClean="0"/>
              <a:t> </a:t>
            </a:r>
            <a:r>
              <a:rPr lang="en-US" b="1" dirty="0" smtClean="0"/>
              <a:t>else</a:t>
            </a:r>
            <a:endParaRPr lang="ru-RU" b="1" dirty="0" smtClean="0"/>
          </a:p>
          <a:p>
            <a:pPr>
              <a:buNone/>
            </a:pPr>
            <a:r>
              <a:rPr lang="ru-RU" b="1" dirty="0" smtClean="0"/>
              <a:t>   </a:t>
            </a:r>
            <a:r>
              <a:rPr lang="en-US" b="1" dirty="0" smtClean="0"/>
              <a:t>write</a:t>
            </a:r>
            <a:r>
              <a:rPr lang="ru-RU" b="1" dirty="0" smtClean="0"/>
              <a:t>('не принадлежит');</a:t>
            </a:r>
          </a:p>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smtClean="0"/>
              <a:t>Задача </a:t>
            </a:r>
            <a:r>
              <a:rPr lang="ru-RU" dirty="0" err="1" smtClean="0"/>
              <a:t>С2</a:t>
            </a:r>
            <a:endParaRPr lang="ru-RU" dirty="0"/>
          </a:p>
        </p:txBody>
      </p:sp>
      <p:sp>
        <p:nvSpPr>
          <p:cNvPr id="5" name="Подзаголовок 4"/>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904656"/>
          </a:xfrm>
        </p:spPr>
        <p:txBody>
          <a:bodyPr>
            <a:noAutofit/>
          </a:bodyPr>
          <a:lstStyle/>
          <a:p>
            <a:pPr lvl="0" algn="just">
              <a:buNone/>
            </a:pPr>
            <a:r>
              <a:rPr lang="ru-RU" sz="1350" dirty="0" smtClean="0"/>
              <a:t>	</a:t>
            </a:r>
            <a:r>
              <a:rPr lang="ru-RU" sz="1350" dirty="0"/>
              <a:t>Дан целочисленный массив из 30 элементов. Элементы массива могут принимать целые значения от 0 до </a:t>
            </a:r>
            <a:r>
              <a:rPr lang="ru-RU" sz="1350" dirty="0" smtClean="0"/>
              <a:t>10000. </a:t>
            </a:r>
            <a:r>
              <a:rPr lang="ru-RU" sz="1350" dirty="0"/>
              <a:t>Опишите на русском языке или на одном из языков программирования алгоритм, который позволяет найти и вывести </a:t>
            </a:r>
            <a:r>
              <a:rPr lang="ru-RU" sz="1350" dirty="0" smtClean="0"/>
              <a:t>произведение элементов массива, которые имеют двузначное значение и не оканчиваются на 2. Гарантируется, что  в исходном массиве есть хотя бы один элемент, значение которого является двузначным числом, и при этом его последняя цифра не равна двум. </a:t>
            </a:r>
          </a:p>
          <a:p>
            <a:pPr lvl="0" algn="just">
              <a:buNone/>
            </a:pPr>
            <a:r>
              <a:rPr lang="en-US" sz="1350" dirty="0" smtClean="0"/>
              <a:t>	</a:t>
            </a:r>
            <a:r>
              <a:rPr lang="ru-RU" sz="1350" dirty="0" smtClean="0"/>
              <a:t>Исходные </a:t>
            </a:r>
            <a:r>
              <a:rPr lang="ru-RU" sz="1350" dirty="0"/>
              <a:t>данные объявлены так, как показано ниже. Запрещается использовать переменные, не описанные ниже, но разрешается не использовать часть из них.</a:t>
            </a:r>
          </a:p>
          <a:p>
            <a:pPr>
              <a:buNone/>
            </a:pPr>
            <a:r>
              <a:rPr lang="en-US" sz="1350" b="1" dirty="0" smtClean="0"/>
              <a:t>Const</a:t>
            </a:r>
            <a:endParaRPr lang="ru-RU" sz="1350" b="1" dirty="0" smtClean="0"/>
          </a:p>
          <a:p>
            <a:pPr>
              <a:buNone/>
            </a:pPr>
            <a:r>
              <a:rPr lang="ru-RU" sz="1350" b="1" dirty="0"/>
              <a:t> </a:t>
            </a:r>
            <a:r>
              <a:rPr lang="ru-RU" sz="1350" b="1" dirty="0" smtClean="0"/>
              <a:t>  </a:t>
            </a:r>
            <a:r>
              <a:rPr lang="en-US" sz="1350" b="1" dirty="0" smtClean="0"/>
              <a:t> </a:t>
            </a:r>
            <a:r>
              <a:rPr lang="en-US" sz="1350" b="1" dirty="0"/>
              <a:t>N=30;</a:t>
            </a:r>
            <a:endParaRPr lang="ru-RU" sz="1350" dirty="0"/>
          </a:p>
          <a:p>
            <a:pPr>
              <a:buNone/>
            </a:pPr>
            <a:r>
              <a:rPr lang="en-US" sz="1350" b="1" dirty="0" err="1" smtClean="0"/>
              <a:t>Var</a:t>
            </a:r>
            <a:endParaRPr lang="ru-RU" sz="1350" b="1" dirty="0" smtClean="0"/>
          </a:p>
          <a:p>
            <a:pPr>
              <a:buNone/>
            </a:pPr>
            <a:r>
              <a:rPr lang="ru-RU" sz="1350" b="1" dirty="0"/>
              <a:t> </a:t>
            </a:r>
            <a:r>
              <a:rPr lang="ru-RU" sz="1350" b="1" dirty="0" smtClean="0"/>
              <a:t> </a:t>
            </a:r>
            <a:r>
              <a:rPr lang="en-US" sz="1350" b="1" dirty="0" smtClean="0"/>
              <a:t> </a:t>
            </a:r>
            <a:r>
              <a:rPr lang="en-US" sz="1350" b="1" dirty="0"/>
              <a:t>a: array [</a:t>
            </a:r>
            <a:r>
              <a:rPr lang="en-US" sz="1350" b="1" dirty="0" err="1"/>
              <a:t>1..N</a:t>
            </a:r>
            <a:r>
              <a:rPr lang="en-US" sz="1350" b="1" dirty="0"/>
              <a:t>] of integer;</a:t>
            </a:r>
            <a:endParaRPr lang="ru-RU" sz="1350" dirty="0"/>
          </a:p>
          <a:p>
            <a:pPr>
              <a:buNone/>
            </a:pPr>
            <a:r>
              <a:rPr lang="en-US" sz="1350" b="1" dirty="0"/>
              <a:t>    </a:t>
            </a:r>
            <a:r>
              <a:rPr lang="en-US" sz="1350" b="1" dirty="0" err="1"/>
              <a:t>i</a:t>
            </a:r>
            <a:r>
              <a:rPr lang="en-US" sz="1350" b="1" dirty="0"/>
              <a:t>, </a:t>
            </a:r>
            <a:r>
              <a:rPr lang="en-US" sz="1350" b="1" dirty="0" smtClean="0"/>
              <a:t>j</a:t>
            </a:r>
            <a:r>
              <a:rPr lang="ru-RU" sz="1350" b="1" dirty="0" smtClean="0"/>
              <a:t>, </a:t>
            </a:r>
            <a:r>
              <a:rPr lang="en-US" sz="1350" b="1" dirty="0"/>
              <a:t>p</a:t>
            </a:r>
            <a:r>
              <a:rPr lang="en-US" sz="1350" b="1" dirty="0" smtClean="0"/>
              <a:t>: </a:t>
            </a:r>
            <a:r>
              <a:rPr lang="en-US" sz="1350" b="1" dirty="0" err="1"/>
              <a:t>l</a:t>
            </a:r>
            <a:r>
              <a:rPr lang="en-US" sz="1350" b="1" dirty="0" err="1" smtClean="0"/>
              <a:t>ongint</a:t>
            </a:r>
            <a:r>
              <a:rPr lang="en-US" sz="1350" dirty="0" smtClean="0"/>
              <a:t>;</a:t>
            </a:r>
            <a:endParaRPr lang="ru-RU" sz="1350" dirty="0"/>
          </a:p>
          <a:p>
            <a:pPr>
              <a:buNone/>
            </a:pPr>
            <a:r>
              <a:rPr lang="en-US" sz="1350" b="1" dirty="0"/>
              <a:t>begin</a:t>
            </a:r>
            <a:endParaRPr lang="ru-RU" sz="1350" dirty="0"/>
          </a:p>
          <a:p>
            <a:pPr>
              <a:buNone/>
            </a:pPr>
            <a:r>
              <a:rPr lang="en-US" sz="1350" b="1" dirty="0"/>
              <a:t>  </a:t>
            </a:r>
            <a:r>
              <a:rPr lang="en-US" sz="1350" b="1" dirty="0" smtClean="0"/>
              <a:t> for </a:t>
            </a:r>
            <a:r>
              <a:rPr lang="en-US" sz="1350" b="1" dirty="0" err="1"/>
              <a:t>i</a:t>
            </a:r>
            <a:r>
              <a:rPr lang="en-US" sz="1350" b="1" dirty="0"/>
              <a:t>:=1 to N </a:t>
            </a:r>
            <a:r>
              <a:rPr lang="en-US" sz="1350" b="1" dirty="0" smtClean="0"/>
              <a:t>do</a:t>
            </a:r>
          </a:p>
          <a:p>
            <a:pPr>
              <a:buNone/>
            </a:pPr>
            <a:r>
              <a:rPr lang="en-US" sz="1350" b="1" dirty="0"/>
              <a:t> </a:t>
            </a:r>
            <a:r>
              <a:rPr lang="en-US" sz="1350" b="1" dirty="0" smtClean="0"/>
              <a:t>       </a:t>
            </a:r>
            <a:r>
              <a:rPr lang="en-US" sz="1350" b="1" dirty="0" err="1"/>
              <a:t>readln</a:t>
            </a:r>
            <a:r>
              <a:rPr lang="en-US" sz="1350" b="1" dirty="0"/>
              <a:t>(a[</a:t>
            </a:r>
            <a:r>
              <a:rPr lang="en-US" sz="1350" b="1" dirty="0" err="1"/>
              <a:t>i</a:t>
            </a:r>
            <a:r>
              <a:rPr lang="en-US" sz="1350" b="1" dirty="0"/>
              <a:t>]);</a:t>
            </a:r>
            <a:endParaRPr lang="ru-RU" sz="1350" dirty="0"/>
          </a:p>
          <a:p>
            <a:pPr>
              <a:buNone/>
            </a:pPr>
            <a:r>
              <a:rPr lang="en-US" sz="1350" b="1" dirty="0"/>
              <a:t>  ...</a:t>
            </a:r>
            <a:endParaRPr lang="ru-RU" sz="1350" dirty="0"/>
          </a:p>
          <a:p>
            <a:pPr>
              <a:buNone/>
            </a:pPr>
            <a:r>
              <a:rPr lang="en-US" sz="1350" b="1" dirty="0"/>
              <a:t>end</a:t>
            </a:r>
            <a:r>
              <a:rPr lang="en-US" sz="1350" b="1" dirty="0" smtClean="0"/>
              <a:t>.</a:t>
            </a:r>
            <a:endParaRPr lang="ru-RU" sz="1350" dirty="0"/>
          </a:p>
          <a:p>
            <a:pPr algn="just">
              <a:buNone/>
            </a:pPr>
            <a:r>
              <a:rPr lang="en-US" sz="1350" dirty="0" smtClean="0"/>
              <a:t>	</a:t>
            </a:r>
            <a:r>
              <a:rPr lang="ru-RU" sz="1350" dirty="0" smtClean="0"/>
              <a:t>В </a:t>
            </a:r>
            <a:r>
              <a:rPr lang="ru-RU" sz="1350" dirty="0"/>
              <a:t>качестве ответа вам необходимо привести фрагмент программы (или описание алгоритма на естественном языке), который должен находиться на месте многоточия. Вы можете записать решение также на другом языке программирования (укажите название и используемую версию языка программирования, например, </a:t>
            </a:r>
            <a:r>
              <a:rPr lang="ru-RU" sz="1350" i="1" dirty="0" err="1"/>
              <a:t>Borland</a:t>
            </a:r>
            <a:r>
              <a:rPr lang="ru-RU" sz="1350" i="1" dirty="0"/>
              <a:t> </a:t>
            </a:r>
            <a:r>
              <a:rPr lang="ru-RU" sz="1350" i="1" dirty="0" err="1"/>
              <a:t>Pascal</a:t>
            </a:r>
            <a:r>
              <a:rPr lang="ru-RU" sz="1350" i="1" dirty="0"/>
              <a:t> 7.0</a:t>
            </a:r>
            <a:r>
              <a:rPr lang="ru-RU" sz="1350" dirty="0"/>
              <a:t>) или в виде блок-схемы. В этом случае вы должны использовать те же самые исходные данные и переменные, какие были предложены в условии (например, в образце, записанном на естественном языке</a:t>
            </a:r>
            <a:r>
              <a:rPr lang="ru-RU" sz="1350" dirty="0" smtClean="0"/>
              <a:t>).</a:t>
            </a:r>
            <a:endParaRPr lang="ru-RU" sz="135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lstStyle/>
          <a:p>
            <a:pPr>
              <a:buNone/>
            </a:pPr>
            <a:r>
              <a:rPr lang="en-US" dirty="0" smtClean="0"/>
              <a:t>P</a:t>
            </a:r>
            <a:r>
              <a:rPr lang="ru-RU" dirty="0" smtClean="0"/>
              <a:t>:=</a:t>
            </a:r>
            <a:r>
              <a:rPr lang="en-US" dirty="0" smtClean="0"/>
              <a:t>1;</a:t>
            </a:r>
          </a:p>
          <a:p>
            <a:pPr>
              <a:buNone/>
            </a:pPr>
            <a:r>
              <a:rPr lang="en-US" dirty="0" smtClean="0"/>
              <a:t>For </a:t>
            </a:r>
            <a:r>
              <a:rPr lang="en-US" dirty="0" err="1" smtClean="0"/>
              <a:t>i</a:t>
            </a:r>
            <a:r>
              <a:rPr lang="en-US" dirty="0" smtClean="0"/>
              <a:t>:=1 to n do</a:t>
            </a:r>
          </a:p>
          <a:p>
            <a:pPr>
              <a:buNone/>
            </a:pPr>
            <a:r>
              <a:rPr lang="en-US" dirty="0"/>
              <a:t>	</a:t>
            </a:r>
            <a:r>
              <a:rPr lang="en-US" dirty="0" smtClean="0"/>
              <a:t>if (a[</a:t>
            </a:r>
            <a:r>
              <a:rPr lang="en-US" dirty="0" err="1" smtClean="0"/>
              <a:t>i</a:t>
            </a:r>
            <a:r>
              <a:rPr lang="en-US" dirty="0" smtClean="0"/>
              <a:t>]&gt;9) and (a[</a:t>
            </a:r>
            <a:r>
              <a:rPr lang="en-US" dirty="0" err="1" smtClean="0"/>
              <a:t>i</a:t>
            </a:r>
            <a:r>
              <a:rPr lang="en-US" dirty="0" smtClean="0"/>
              <a:t>]&lt;100) and (a[</a:t>
            </a:r>
            <a:r>
              <a:rPr lang="en-US" dirty="0" err="1" smtClean="0"/>
              <a:t>i</a:t>
            </a:r>
            <a:r>
              <a:rPr lang="en-US" dirty="0" smtClean="0"/>
              <a:t>] mod 10 &lt;&gt; 2) then</a:t>
            </a:r>
          </a:p>
          <a:p>
            <a:pPr>
              <a:buNone/>
            </a:pPr>
            <a:r>
              <a:rPr lang="en-US" dirty="0"/>
              <a:t>	</a:t>
            </a:r>
            <a:r>
              <a:rPr lang="en-US" dirty="0" smtClean="0"/>
              <a:t>	P:=P*a[</a:t>
            </a:r>
            <a:r>
              <a:rPr lang="en-US" dirty="0" err="1" smtClean="0"/>
              <a:t>i</a:t>
            </a:r>
            <a:r>
              <a:rPr lang="en-US" dirty="0" smtClean="0"/>
              <a:t>];</a:t>
            </a:r>
          </a:p>
          <a:p>
            <a:pPr>
              <a:buNone/>
            </a:pPr>
            <a:r>
              <a:rPr lang="en-US" dirty="0" err="1" smtClean="0"/>
              <a:t>Writeln</a:t>
            </a:r>
            <a:r>
              <a:rPr lang="en-US" dirty="0" smtClean="0"/>
              <a:t> (P);</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Задача </a:t>
            </a:r>
            <a:r>
              <a:rPr lang="ru-RU" dirty="0" err="1" smtClean="0"/>
              <a:t>С3</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32656"/>
            <a:ext cx="8686800" cy="5976664"/>
          </a:xfrm>
        </p:spPr>
        <p:txBody>
          <a:bodyPr>
            <a:normAutofit fontScale="77500" lnSpcReduction="20000"/>
          </a:bodyPr>
          <a:lstStyle/>
          <a:p>
            <a:pPr algn="just">
              <a:buNone/>
            </a:pPr>
            <a:r>
              <a:rPr lang="ru-RU" dirty="0" smtClean="0"/>
              <a:t>	Два игрока, Петя и Ваня, играют в следующую игру. Перед игроками лежит куча камней. Игроки ходят по очереди, первый ход делает Петя. За один ход игрок может добавить в кучу </a:t>
            </a:r>
            <a:r>
              <a:rPr lang="ru-RU" b="1" dirty="0" smtClean="0"/>
              <a:t>один камень </a:t>
            </a:r>
            <a:r>
              <a:rPr lang="ru-RU" dirty="0" smtClean="0"/>
              <a:t>или увеличить количество камней в куче в </a:t>
            </a:r>
            <a:r>
              <a:rPr lang="ru-RU" b="1" dirty="0" smtClean="0"/>
              <a:t>два раза</a:t>
            </a:r>
            <a:r>
              <a:rPr lang="ru-RU" dirty="0" smtClean="0"/>
              <a:t>. Например, имея кучу из 15 камней, за один ход можно получить кучу из 16 или 30 камней. У каждого игрока, чтобы делать ходы, есть неограниченное количество камней. </a:t>
            </a:r>
            <a:endParaRPr lang="en-US" dirty="0" smtClean="0"/>
          </a:p>
          <a:p>
            <a:pPr algn="just">
              <a:buNone/>
            </a:pPr>
            <a:r>
              <a:rPr lang="ru-RU" dirty="0" smtClean="0"/>
              <a:t>	Игра завершается в тот момент, когда количество камней в куче становится не менее </a:t>
            </a:r>
            <a:r>
              <a:rPr lang="en-US" dirty="0" smtClean="0"/>
              <a:t>34</a:t>
            </a:r>
            <a:r>
              <a:rPr lang="ru-RU" dirty="0" smtClean="0"/>
              <a:t>. Победителем считается игрок, сделавший последний ход, то есть первым получивший кучу, в которой будет </a:t>
            </a:r>
            <a:r>
              <a:rPr lang="en-US" dirty="0" smtClean="0"/>
              <a:t>34</a:t>
            </a:r>
            <a:r>
              <a:rPr lang="ru-RU" dirty="0" smtClean="0"/>
              <a:t> или больше камней.</a:t>
            </a:r>
          </a:p>
          <a:p>
            <a:pPr algn="just">
              <a:buNone/>
            </a:pPr>
            <a:r>
              <a:rPr lang="ru-RU" dirty="0" smtClean="0"/>
              <a:t>	В начальный момент в куче было </a:t>
            </a:r>
            <a:r>
              <a:rPr lang="ru-RU" dirty="0" err="1" smtClean="0"/>
              <a:t>S</a:t>
            </a:r>
            <a:r>
              <a:rPr lang="ru-RU" dirty="0" smtClean="0"/>
              <a:t> камней, 1 ≤ </a:t>
            </a:r>
            <a:r>
              <a:rPr lang="ru-RU" dirty="0" err="1" smtClean="0"/>
              <a:t>S</a:t>
            </a:r>
            <a:r>
              <a:rPr lang="ru-RU" dirty="0" smtClean="0"/>
              <a:t> ≤ </a:t>
            </a:r>
            <a:r>
              <a:rPr lang="en-US" dirty="0" smtClean="0"/>
              <a:t>33</a:t>
            </a:r>
            <a:r>
              <a:rPr lang="ru-RU" dirty="0" smtClean="0"/>
              <a:t>.</a:t>
            </a:r>
            <a:endParaRPr lang="en-US" dirty="0" smtClean="0"/>
          </a:p>
          <a:p>
            <a:pPr algn="just">
              <a:buNone/>
            </a:pPr>
            <a:r>
              <a:rPr lang="ru-RU" dirty="0" smtClean="0"/>
              <a:t> 	</a:t>
            </a:r>
            <a:r>
              <a:rPr lang="ru-RU" i="1" dirty="0" smtClean="0"/>
              <a:t>Будем говорить, что игрок имеет выигрышную стратегию, если он может выиграть при любых ходах противника. Описать стратегию игрока – значит описать, какой ход он должен сделать в любой ситуации, которая ему может встретиться при различной игре противника.</a:t>
            </a:r>
          </a:p>
          <a:p>
            <a:pPr algn="just">
              <a:buNone/>
            </a:pP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buNone/>
            </a:pPr>
            <a:r>
              <a:rPr lang="en-US" dirty="0" smtClean="0"/>
              <a:t>	</a:t>
            </a:r>
            <a:r>
              <a:rPr lang="ru-RU" dirty="0" smtClean="0"/>
              <a:t>Выполните следующие задания. Во всех случаях обосновывайте свой ответ.</a:t>
            </a:r>
            <a:endParaRPr lang="en-US" dirty="0" smtClean="0"/>
          </a:p>
          <a:p>
            <a:pPr algn="just"/>
            <a:endParaRPr lang="ru-RU" dirty="0" smtClean="0"/>
          </a:p>
          <a:p>
            <a:pPr algn="just">
              <a:buNone/>
            </a:pPr>
            <a:r>
              <a:rPr lang="en-US" dirty="0" smtClean="0"/>
              <a:t>	</a:t>
            </a:r>
            <a:r>
              <a:rPr lang="ru-RU" dirty="0" smtClean="0"/>
              <a:t>1. а) Укажите все такие значения числа </a:t>
            </a:r>
            <a:r>
              <a:rPr lang="ru-RU" dirty="0" err="1" smtClean="0"/>
              <a:t>S</a:t>
            </a:r>
            <a:r>
              <a:rPr lang="ru-RU" dirty="0" smtClean="0"/>
              <a:t>, при которых Петя может выиграть в один ход. Обоснуйте, что найдены все нужные значения </a:t>
            </a:r>
            <a:r>
              <a:rPr lang="ru-RU" dirty="0" err="1" smtClean="0"/>
              <a:t>S</a:t>
            </a:r>
            <a:r>
              <a:rPr lang="ru-RU" dirty="0" smtClean="0"/>
              <a:t>, и укажите выигрывающий ход для каждого указанного значения S.</a:t>
            </a:r>
          </a:p>
          <a:p>
            <a:pPr algn="just"/>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346920"/>
          </a:xfrm>
        </p:spPr>
        <p:txBody>
          <a:bodyPr>
            <a:normAutofit lnSpcReduction="10000"/>
          </a:bodyPr>
          <a:lstStyle/>
          <a:p>
            <a:pPr algn="just">
              <a:buNone/>
            </a:pPr>
            <a:r>
              <a:rPr lang="ru-RU" dirty="0" smtClean="0"/>
              <a:t>  Последним ходом может быть «+1» или «*2». Выиграть последним ходом «+1» можно, если </a:t>
            </a:r>
            <a:r>
              <a:rPr lang="ru-RU" dirty="0" err="1" smtClean="0"/>
              <a:t>S</a:t>
            </a:r>
            <a:r>
              <a:rPr lang="ru-RU" dirty="0" smtClean="0"/>
              <a:t> = 33. </a:t>
            </a:r>
          </a:p>
          <a:p>
            <a:pPr>
              <a:buNone/>
            </a:pPr>
            <a:endParaRPr lang="ru-RU" dirty="0" smtClean="0"/>
          </a:p>
          <a:p>
            <a:pPr algn="just">
              <a:buNone/>
            </a:pPr>
            <a:r>
              <a:rPr lang="ru-RU" dirty="0" smtClean="0"/>
              <a:t>	Ходом «*2» можно выиграть из любой позиции при </a:t>
            </a:r>
            <a:r>
              <a:rPr lang="ru-RU" dirty="0" err="1" smtClean="0"/>
              <a:t>S</a:t>
            </a:r>
            <a:r>
              <a:rPr lang="ru-RU" dirty="0" smtClean="0"/>
              <a:t> &gt;= 17 </a:t>
            </a:r>
            <a:r>
              <a:rPr lang="en-US" dirty="0" smtClean="0"/>
              <a:t>(</a:t>
            </a:r>
            <a:r>
              <a:rPr lang="ru-RU" dirty="0" smtClean="0"/>
              <a:t>или </a:t>
            </a:r>
            <a:r>
              <a:rPr lang="en-US" dirty="0" smtClean="0"/>
              <a:t>S&gt;16)</a:t>
            </a:r>
            <a:r>
              <a:rPr lang="ru-RU" dirty="0" smtClean="0"/>
              <a:t> (сюда входит и 33!).</a:t>
            </a:r>
            <a:endParaRPr lang="en-US" dirty="0" smtClean="0"/>
          </a:p>
          <a:p>
            <a:pPr>
              <a:buNone/>
            </a:pPr>
            <a:endParaRPr lang="en-US" dirty="0" smtClean="0"/>
          </a:p>
          <a:p>
            <a:pPr algn="just">
              <a:buNone/>
            </a:pPr>
            <a:r>
              <a:rPr lang="en-US" dirty="0" smtClean="0"/>
              <a:t>	</a:t>
            </a:r>
            <a:r>
              <a:rPr lang="ru-RU" b="1" dirty="0" smtClean="0"/>
              <a:t>Ответ для </a:t>
            </a:r>
            <a:r>
              <a:rPr lang="ru-RU" b="1" dirty="0" err="1" smtClean="0"/>
              <a:t>1а</a:t>
            </a:r>
            <a:r>
              <a:rPr lang="ru-RU" b="1" dirty="0" smtClean="0"/>
              <a:t>.</a:t>
            </a:r>
            <a:r>
              <a:rPr lang="ru-RU" dirty="0" smtClean="0"/>
              <a:t> </a:t>
            </a:r>
            <a:r>
              <a:rPr lang="ru-RU" i="1" dirty="0" smtClean="0"/>
              <a:t>Петя может выиграть за один ход при любом </a:t>
            </a:r>
            <a:r>
              <a:rPr lang="ru-RU" i="1" dirty="0" err="1" smtClean="0"/>
              <a:t>S</a:t>
            </a:r>
            <a:r>
              <a:rPr lang="ru-RU" i="1" dirty="0" smtClean="0"/>
              <a:t> &gt; 1</a:t>
            </a:r>
            <a:r>
              <a:rPr lang="en-US" i="1" dirty="0" smtClean="0"/>
              <a:t>6</a:t>
            </a:r>
            <a:r>
              <a:rPr lang="ru-RU" i="1" dirty="0" smtClean="0"/>
              <a:t>. Он должен увеличить вдвое число камней, при этом в куче всегда получится не менее </a:t>
            </a:r>
            <a:r>
              <a:rPr lang="en-US" i="1" dirty="0" smtClean="0"/>
              <a:t>34</a:t>
            </a:r>
            <a:r>
              <a:rPr lang="ru-RU" i="1" dirty="0" smtClean="0"/>
              <a:t> камней.</a:t>
            </a:r>
            <a:endParaRPr lang="ru-RU"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endParaRPr lang="en-US" i="1" dirty="0" smtClean="0"/>
          </a:p>
          <a:p>
            <a:pPr>
              <a:buNone/>
            </a:pPr>
            <a:endParaRPr lang="en-US" dirty="0" smtClean="0"/>
          </a:p>
          <a:p>
            <a:pPr algn="just">
              <a:buNone/>
            </a:pPr>
            <a:r>
              <a:rPr lang="en-US" dirty="0" smtClean="0"/>
              <a:t>	1. </a:t>
            </a:r>
            <a:r>
              <a:rPr lang="ru-RU" dirty="0" smtClean="0"/>
              <a:t>б) Укажите такое значение </a:t>
            </a:r>
            <a:r>
              <a:rPr lang="ru-RU" dirty="0" err="1" smtClean="0"/>
              <a:t>S</a:t>
            </a:r>
            <a:r>
              <a:rPr lang="ru-RU" dirty="0" smtClean="0"/>
              <a:t>, при котором Петя не может выиграть за один ход, но при любом ходе Пети Ваня может выиграть своим первым ходом. Опишите выигрышную стратегию Вани.</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836712"/>
            <a:ext cx="7772400" cy="3456384"/>
          </a:xfrm>
        </p:spPr>
        <p:txBody>
          <a:bodyPr>
            <a:normAutofit/>
          </a:bodyPr>
          <a:lstStyle/>
          <a:p>
            <a:r>
              <a:rPr lang="ru-RU" dirty="0" smtClean="0"/>
              <a:t>Павлова Елена </a:t>
            </a:r>
            <a:r>
              <a:rPr lang="ru-RU" dirty="0" err="1" smtClean="0"/>
              <a:t>Станиславна</a:t>
            </a:r>
            <a:r>
              <a:rPr lang="en-US" dirty="0" smtClean="0"/>
              <a:t/>
            </a:r>
            <a:br>
              <a:rPr lang="en-US" dirty="0" smtClean="0"/>
            </a:br>
            <a:r>
              <a:rPr lang="ru-RU" dirty="0" smtClean="0"/>
              <a:t/>
            </a:r>
            <a:br>
              <a:rPr lang="ru-RU" dirty="0" smtClean="0"/>
            </a:br>
            <a:r>
              <a:rPr lang="en-US" sz="2700" dirty="0" smtClean="0">
                <a:solidFill>
                  <a:schemeClr val="tx1">
                    <a:lumMod val="65000"/>
                    <a:lumOff val="35000"/>
                  </a:schemeClr>
                </a:solidFill>
                <a:hlinkClick r:id="rId2"/>
              </a:rPr>
              <a:t>es.pavlova@yandex.ru</a:t>
            </a:r>
            <a:r>
              <a:rPr lang="en-US" sz="2700" dirty="0" smtClean="0">
                <a:solidFill>
                  <a:schemeClr val="accent1"/>
                </a:solidFill>
              </a:rPr>
              <a:t/>
            </a:r>
            <a:br>
              <a:rPr lang="en-US" sz="2700" dirty="0" smtClean="0">
                <a:solidFill>
                  <a:schemeClr val="accent1"/>
                </a:solidFill>
              </a:rPr>
            </a:br>
            <a:endParaRPr lang="ru-RU" sz="2700" dirty="0">
              <a:solidFill>
                <a:schemeClr val="accent1"/>
              </a:solidFill>
            </a:endParaRPr>
          </a:p>
        </p:txBody>
      </p:sp>
      <p:sp>
        <p:nvSpPr>
          <p:cNvPr id="3" name="Подзаголовок 2"/>
          <p:cNvSpPr>
            <a:spLocks noGrp="1"/>
          </p:cNvSpPr>
          <p:nvPr>
            <p:ph type="subTitle" idx="1"/>
          </p:nvPr>
        </p:nvSpPr>
        <p:spPr>
          <a:xfrm>
            <a:off x="755576" y="4365104"/>
            <a:ext cx="7772400" cy="914400"/>
          </a:xfrm>
        </p:spPr>
        <p:txBody>
          <a:bodyPr>
            <a:normAutofit lnSpcReduction="10000"/>
          </a:bodyPr>
          <a:lstStyle/>
          <a:p>
            <a:r>
              <a:rPr lang="ru-RU" dirty="0"/>
              <a:t>с</a:t>
            </a:r>
            <a:r>
              <a:rPr lang="ru-RU" dirty="0" smtClean="0"/>
              <a:t>тарший преподаватель кафедры ВТ </a:t>
            </a:r>
            <a:r>
              <a:rPr lang="ru-RU" dirty="0" err="1" smtClean="0"/>
              <a:t>ВолгГТУ</a:t>
            </a:r>
            <a:r>
              <a:rPr lang="ru-RU" dirty="0" smtClean="0"/>
              <a:t>, председатель экспертной комиссии ЕГЭ по информатике Волгоградской области </a:t>
            </a:r>
            <a:endParaRPr lang="ru-RU" dirty="0"/>
          </a:p>
        </p:txBody>
      </p:sp>
    </p:spTree>
    <p:extLst>
      <p:ext uri="{BB962C8B-B14F-4D97-AF65-F5344CB8AC3E}">
        <p14:creationId xmlns:p14="http://schemas.microsoft.com/office/powerpoint/2010/main" val="42049848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346920"/>
          </a:xfrm>
        </p:spPr>
        <p:txBody>
          <a:bodyPr>
            <a:normAutofit fontScale="92500" lnSpcReduction="20000"/>
          </a:bodyPr>
          <a:lstStyle/>
          <a:p>
            <a:pPr lvl="0" algn="just">
              <a:buNone/>
            </a:pPr>
            <a:r>
              <a:rPr lang="ru-RU" dirty="0" smtClean="0"/>
              <a:t>	Для ответа на этот вопрос нужно найти позицию, из которой все возможные ходы ведут к выигрышу за 1 ход, то есть к позициям, найденным в пункте </a:t>
            </a:r>
            <a:r>
              <a:rPr lang="ru-RU" dirty="0" err="1" smtClean="0"/>
              <a:t>1а</a:t>
            </a:r>
            <a:r>
              <a:rPr lang="ru-RU" dirty="0" smtClean="0"/>
              <a:t>. </a:t>
            </a:r>
          </a:p>
          <a:p>
            <a:pPr lvl="0">
              <a:buNone/>
            </a:pPr>
            <a:endParaRPr lang="ru-RU" dirty="0" smtClean="0"/>
          </a:p>
          <a:p>
            <a:pPr algn="just">
              <a:buNone/>
            </a:pPr>
            <a:r>
              <a:rPr lang="ru-RU" b="1" dirty="0" smtClean="0"/>
              <a:t>	Ответ для </a:t>
            </a:r>
            <a:r>
              <a:rPr lang="ru-RU" b="1" dirty="0" err="1" smtClean="0"/>
              <a:t>1б</a:t>
            </a:r>
            <a:r>
              <a:rPr lang="ru-RU" dirty="0" smtClean="0"/>
              <a:t>:   При </a:t>
            </a:r>
            <a:r>
              <a:rPr lang="ru-RU" dirty="0" err="1" smtClean="0"/>
              <a:t>S</a:t>
            </a:r>
            <a:r>
              <a:rPr lang="ru-RU" dirty="0" smtClean="0"/>
              <a:t> = 16 Петя не может выиграть в один ход, потому что при его ходе «+1» число камней в куче становится равно 17 (меньше 34), а при ходе «*2» число камней в куче становится равно 32 (также меньше 34). Других возможных ходов у Пети нет.</a:t>
            </a:r>
          </a:p>
          <a:p>
            <a:pPr algn="just">
              <a:buNone/>
            </a:pPr>
            <a:r>
              <a:rPr lang="ru-RU" dirty="0" smtClean="0"/>
              <a:t>	 Из любой позиции после одного хода Пети (это может быть 17 или 32), Ваня может выиграть своим первых ходом, удвоив количество камней в куче.</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914872"/>
          </a:xfrm>
        </p:spPr>
        <p:txBody>
          <a:bodyPr>
            <a:normAutofit lnSpcReduction="10000"/>
          </a:bodyPr>
          <a:lstStyle/>
          <a:p>
            <a:pPr algn="just">
              <a:buNone/>
            </a:pPr>
            <a:r>
              <a:rPr lang="ru-RU" i="1" dirty="0" smtClean="0"/>
              <a:t>	</a:t>
            </a:r>
            <a:r>
              <a:rPr lang="ru-RU" dirty="0" smtClean="0"/>
              <a:t>2. Укажите два таких значения </a:t>
            </a:r>
            <a:r>
              <a:rPr lang="ru-RU" dirty="0" err="1" smtClean="0"/>
              <a:t>S</a:t>
            </a:r>
            <a:r>
              <a:rPr lang="ru-RU" dirty="0" smtClean="0"/>
              <a:t>, при которых у Пети есть выигрышная стратегия, причём</a:t>
            </a:r>
          </a:p>
          <a:p>
            <a:pPr algn="just">
              <a:buNone/>
            </a:pPr>
            <a:r>
              <a:rPr lang="ru-RU" dirty="0" smtClean="0"/>
              <a:t/>
            </a:r>
            <a:br>
              <a:rPr lang="ru-RU" dirty="0" smtClean="0"/>
            </a:br>
            <a:r>
              <a:rPr lang="ru-RU" dirty="0" smtClean="0"/>
              <a:t>– Петя не может выиграть за один ход, </a:t>
            </a:r>
            <a:br>
              <a:rPr lang="ru-RU" dirty="0" smtClean="0"/>
            </a:br>
            <a:r>
              <a:rPr lang="ru-RU" dirty="0" smtClean="0"/>
              <a:t>– Петя может выиграть своим вторым ходом, независимо от того, как будет ходить Ваня.</a:t>
            </a:r>
          </a:p>
          <a:p>
            <a:pPr algn="just">
              <a:buNone/>
            </a:pPr>
            <a:endParaRPr lang="ru-RU" dirty="0" smtClean="0"/>
          </a:p>
          <a:p>
            <a:pPr algn="just">
              <a:buNone/>
            </a:pPr>
            <a:r>
              <a:rPr lang="ru-RU" dirty="0" smtClean="0"/>
              <a:t>	Для каждого указанного значения </a:t>
            </a:r>
            <a:r>
              <a:rPr lang="ru-RU" dirty="0" err="1" smtClean="0"/>
              <a:t>S</a:t>
            </a:r>
            <a:r>
              <a:rPr lang="ru-RU" dirty="0" smtClean="0"/>
              <a:t> опишите выигрышную стратегию Пети.</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418928"/>
          </a:xfrm>
        </p:spPr>
        <p:txBody>
          <a:bodyPr>
            <a:normAutofit fontScale="85000" lnSpcReduction="20000"/>
          </a:bodyPr>
          <a:lstStyle/>
          <a:p>
            <a:pPr lvl="0" algn="just">
              <a:buNone/>
            </a:pPr>
            <a:r>
              <a:rPr lang="ru-RU" dirty="0" smtClean="0"/>
              <a:t>	Пете, для того, чтобы гарантированно выиграть на втором ходу, нужно из начальной позиции перевести игру в одну из проигрышных позиций, например, </a:t>
            </a:r>
            <a:r>
              <a:rPr lang="ru-RU" dirty="0" err="1" smtClean="0"/>
              <a:t>S</a:t>
            </a:r>
            <a:r>
              <a:rPr lang="ru-RU" dirty="0" smtClean="0"/>
              <a:t> = 16 (см </a:t>
            </a:r>
            <a:r>
              <a:rPr lang="ru-RU" dirty="0" err="1" smtClean="0"/>
              <a:t>п.1б</a:t>
            </a:r>
            <a:r>
              <a:rPr lang="ru-RU" dirty="0" smtClean="0"/>
              <a:t>). Петя может перевести игру в эту позицию из позиций </a:t>
            </a:r>
            <a:r>
              <a:rPr lang="en-US" dirty="0" smtClean="0"/>
              <a:t>S</a:t>
            </a:r>
            <a:r>
              <a:rPr lang="ru-RU" dirty="0" smtClean="0"/>
              <a:t> = 15  (ходом «+1») и </a:t>
            </a:r>
            <a:r>
              <a:rPr lang="en-US" dirty="0" smtClean="0"/>
              <a:t>S</a:t>
            </a:r>
            <a:r>
              <a:rPr lang="ru-RU" dirty="0" smtClean="0"/>
              <a:t> = 8  (ходом «*2»).</a:t>
            </a:r>
          </a:p>
          <a:p>
            <a:pPr lvl="0"/>
            <a:endParaRPr lang="ru-RU" dirty="0" smtClean="0"/>
          </a:p>
          <a:p>
            <a:pPr algn="just">
              <a:buNone/>
            </a:pPr>
            <a:r>
              <a:rPr lang="ru-RU" dirty="0" smtClean="0"/>
              <a:t>	</a:t>
            </a:r>
            <a:r>
              <a:rPr lang="ru-RU" b="1" dirty="0" smtClean="0"/>
              <a:t>Ответ для </a:t>
            </a:r>
            <a:r>
              <a:rPr lang="ru-RU" b="1" dirty="0" err="1" smtClean="0"/>
              <a:t>п.2</a:t>
            </a:r>
            <a:r>
              <a:rPr lang="ru-RU" dirty="0" smtClean="0"/>
              <a:t>: из позиций </a:t>
            </a:r>
            <a:r>
              <a:rPr lang="ru-RU" dirty="0" err="1" smtClean="0"/>
              <a:t>S</a:t>
            </a:r>
            <a:r>
              <a:rPr lang="ru-RU" dirty="0" smtClean="0"/>
              <a:t> = 15 и </a:t>
            </a:r>
            <a:r>
              <a:rPr lang="ru-RU" dirty="0" err="1" smtClean="0"/>
              <a:t>S</a:t>
            </a:r>
            <a:r>
              <a:rPr lang="ru-RU" dirty="0" smtClean="0"/>
              <a:t> = 8 Петя не может выиграть в один ход, но Петя может выиграть своим вторым ходом, независимо от того, как будет ходить Ваня. При </a:t>
            </a:r>
            <a:r>
              <a:rPr lang="ru-RU" dirty="0" err="1" smtClean="0"/>
              <a:t>S</a:t>
            </a:r>
            <a:r>
              <a:rPr lang="ru-RU" dirty="0" smtClean="0"/>
              <a:t> = 15 ходом «+1» Пете нужно перевести игру в позицию </a:t>
            </a:r>
            <a:r>
              <a:rPr lang="ru-RU" dirty="0" err="1" smtClean="0"/>
              <a:t>S</a:t>
            </a:r>
            <a:r>
              <a:rPr lang="ru-RU" dirty="0" smtClean="0"/>
              <a:t> = 16, которая является проигрышной (см. ответ на вопрос </a:t>
            </a:r>
            <a:r>
              <a:rPr lang="ru-RU" dirty="0" err="1" smtClean="0"/>
              <a:t>1б</a:t>
            </a:r>
            <a:r>
              <a:rPr lang="ru-RU" dirty="0" smtClean="0"/>
              <a:t>).  При </a:t>
            </a:r>
            <a:r>
              <a:rPr lang="ru-RU" dirty="0" err="1" smtClean="0"/>
              <a:t>S</a:t>
            </a:r>
            <a:r>
              <a:rPr lang="ru-RU" dirty="0" smtClean="0"/>
              <a:t> = 8 Петя переводит игру в ту же позицию ходом «*2».</a:t>
            </a:r>
          </a:p>
          <a:p>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530352"/>
            <a:ext cx="8435280" cy="4698848"/>
          </a:xfrm>
        </p:spPr>
        <p:txBody>
          <a:bodyPr>
            <a:normAutofit fontScale="92500" lnSpcReduction="20000"/>
          </a:bodyPr>
          <a:lstStyle/>
          <a:p>
            <a:pPr algn="just">
              <a:buNone/>
            </a:pPr>
            <a:r>
              <a:rPr lang="ru-RU" dirty="0" smtClean="0"/>
              <a:t>	3. Укажите значение </a:t>
            </a:r>
            <a:r>
              <a:rPr lang="ru-RU" dirty="0" err="1" smtClean="0"/>
              <a:t>S</a:t>
            </a:r>
            <a:r>
              <a:rPr lang="ru-RU" dirty="0" smtClean="0"/>
              <a:t>, при котором:</a:t>
            </a:r>
            <a:br>
              <a:rPr lang="ru-RU" dirty="0" smtClean="0"/>
            </a:br>
            <a:r>
              <a:rPr lang="ru-RU" dirty="0" smtClean="0"/>
              <a:t>– у Вани есть выигрышная стратегия, позволяющая ему выиграть первым или вторым ходом при любой игре Пети, и</a:t>
            </a:r>
            <a:br>
              <a:rPr lang="ru-RU" dirty="0" smtClean="0"/>
            </a:br>
            <a:r>
              <a:rPr lang="ru-RU" dirty="0" smtClean="0"/>
              <a:t>– у Вани нет стратегии, которая позволит ему гарантированно выиграть первым ходом.</a:t>
            </a:r>
          </a:p>
          <a:p>
            <a:pPr algn="just">
              <a:buNone/>
            </a:pPr>
            <a:r>
              <a:rPr lang="ru-RU" dirty="0" smtClean="0"/>
              <a:t>	Для указанного значения </a:t>
            </a:r>
            <a:r>
              <a:rPr lang="ru-RU" dirty="0" err="1" smtClean="0"/>
              <a:t>S</a:t>
            </a:r>
            <a:r>
              <a:rPr lang="ru-RU" dirty="0" smtClean="0"/>
              <a:t> опишите выигрышную стратегию Вани.</a:t>
            </a:r>
          </a:p>
          <a:p>
            <a:pPr algn="just">
              <a:buNone/>
            </a:pPr>
            <a:r>
              <a:rPr lang="ru-RU" dirty="0" smtClean="0"/>
              <a:t>	Постройте дерево всех партий, возможных при этой выигрышной стратегии Вани (в виде рисунка или таблицы). На рёбрах дерева указывайте, кто делает ход, в узлах – количество камней в куче.</a:t>
            </a:r>
          </a:p>
          <a:p>
            <a:pPr algn="just"/>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202904"/>
          </a:xfrm>
        </p:spPr>
        <p:txBody>
          <a:bodyPr>
            <a:normAutofit fontScale="85000" lnSpcReduction="20000"/>
          </a:bodyPr>
          <a:lstStyle/>
          <a:p>
            <a:pPr algn="just">
              <a:buNone/>
            </a:pPr>
            <a:r>
              <a:rPr lang="ru-RU" dirty="0" smtClean="0"/>
              <a:t>	Нужно найти такую позицию, из которой оба возможных хода Пети ведут к проигрышу, т.е. в Петя не должен попасть в позицию, из которых возможны и выигрыш в 1 ход, и выигрыш в 2 хода. Например, это позиция </a:t>
            </a:r>
            <a:r>
              <a:rPr lang="ru-RU" dirty="0" err="1" smtClean="0"/>
              <a:t>S</a:t>
            </a:r>
            <a:r>
              <a:rPr lang="ru-RU" dirty="0" smtClean="0"/>
              <a:t> = 14, из которой можно «попасть» только в </a:t>
            </a:r>
            <a:r>
              <a:rPr lang="ru-RU" dirty="0" err="1" smtClean="0"/>
              <a:t>S</a:t>
            </a:r>
            <a:r>
              <a:rPr lang="ru-RU" dirty="0" smtClean="0"/>
              <a:t> = 15 («выигрыш в два хода») и </a:t>
            </a:r>
            <a:r>
              <a:rPr lang="ru-RU" dirty="0" err="1" smtClean="0"/>
              <a:t>S</a:t>
            </a:r>
            <a:r>
              <a:rPr lang="ru-RU" dirty="0" smtClean="0"/>
              <a:t> = 28 («выигрыш в один ход»). </a:t>
            </a:r>
          </a:p>
          <a:p>
            <a:pPr>
              <a:buNone/>
            </a:pPr>
            <a:endParaRPr lang="ru-RU" dirty="0" smtClean="0"/>
          </a:p>
          <a:p>
            <a:pPr algn="just">
              <a:buNone/>
            </a:pPr>
            <a:r>
              <a:rPr lang="ru-RU" dirty="0" smtClean="0"/>
              <a:t>	</a:t>
            </a:r>
            <a:r>
              <a:rPr lang="ru-RU" b="1" dirty="0" smtClean="0"/>
              <a:t>Ответ для </a:t>
            </a:r>
            <a:r>
              <a:rPr lang="ru-RU" b="1" dirty="0" err="1" smtClean="0"/>
              <a:t>п.3</a:t>
            </a:r>
            <a:r>
              <a:rPr lang="ru-RU" b="1" dirty="0" smtClean="0"/>
              <a:t>:</a:t>
            </a:r>
            <a:r>
              <a:rPr lang="ru-RU" dirty="0" smtClean="0"/>
              <a:t>  В позиции </a:t>
            </a:r>
            <a:r>
              <a:rPr lang="ru-RU" dirty="0" err="1" smtClean="0"/>
              <a:t>S</a:t>
            </a:r>
            <a:r>
              <a:rPr lang="ru-RU" dirty="0" smtClean="0"/>
              <a:t> = 14 у Вани есть выигрышная стратегия, которая позволяет ему выиграть первым или вторым ходом. Если Петя выбирает ход «+1», в куче становится 15 камней и Ваня выигрывает на 2-м ходу (см. ответ на вопрос 2). Если Петя выбирает ход «*2», Ваня выигрывает первым ходом, удвоив число камней в куче.</a:t>
            </a: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418928"/>
          </a:xfrm>
        </p:spPr>
        <p:txBody>
          <a:bodyPr/>
          <a:lstStyle/>
          <a:p>
            <a:pPr>
              <a:buNone/>
            </a:pPr>
            <a:r>
              <a:rPr lang="ru-RU" dirty="0" smtClean="0"/>
              <a:t>	Остается нарисовать дерево возможных вариантов игры из позиции </a:t>
            </a:r>
            <a:r>
              <a:rPr lang="ru-RU" dirty="0" err="1" smtClean="0"/>
              <a:t>S</a:t>
            </a:r>
            <a:r>
              <a:rPr lang="ru-RU" dirty="0" smtClean="0"/>
              <a:t> = 14.</a:t>
            </a:r>
            <a:endParaRPr lang="ru-RU" dirty="0"/>
          </a:p>
        </p:txBody>
      </p:sp>
      <p:sp>
        <p:nvSpPr>
          <p:cNvPr id="28700"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28673" name="Group 1"/>
          <p:cNvGrpSpPr>
            <a:grpSpLocks noChangeAspect="1"/>
          </p:cNvGrpSpPr>
          <p:nvPr/>
        </p:nvGrpSpPr>
        <p:grpSpPr bwMode="auto">
          <a:xfrm>
            <a:off x="1914660" y="1772816"/>
            <a:ext cx="4902728" cy="3960440"/>
            <a:chOff x="3864" y="6155"/>
            <a:chExt cx="3459" cy="2795"/>
          </a:xfrm>
        </p:grpSpPr>
        <p:sp>
          <p:nvSpPr>
            <p:cNvPr id="28699" name="AutoShape 27"/>
            <p:cNvSpPr>
              <a:spLocks noChangeAspect="1" noChangeArrowheads="1" noTextEdit="1"/>
            </p:cNvSpPr>
            <p:nvPr/>
          </p:nvSpPr>
          <p:spPr bwMode="auto">
            <a:xfrm>
              <a:off x="3864" y="6155"/>
              <a:ext cx="3459" cy="2795"/>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8698" name="Oval 26"/>
            <p:cNvSpPr>
              <a:spLocks noChangeArrowheads="1"/>
            </p:cNvSpPr>
            <p:nvPr/>
          </p:nvSpPr>
          <p:spPr bwMode="auto">
            <a:xfrm>
              <a:off x="6023" y="6163"/>
              <a:ext cx="365" cy="364"/>
            </a:xfrm>
            <a:prstGeom prst="ellipse">
              <a:avLst/>
            </a:prstGeom>
            <a:solidFill>
              <a:srgbClr val="FFFFFF"/>
            </a:solidFill>
            <a:ln w="9525">
              <a:solidFill>
                <a:srgbClr val="000000"/>
              </a:solid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14</a:t>
              </a:r>
              <a:endParaRPr kumimoji="0" lang="ru-RU" sz="1400" b="0" i="0" u="none" strike="noStrike" cap="none" normalizeH="0" baseline="0" smtClean="0">
                <a:ln>
                  <a:noFill/>
                </a:ln>
                <a:solidFill>
                  <a:schemeClr val="tx1"/>
                </a:solidFill>
                <a:effectLst/>
                <a:latin typeface="Arial" pitchFamily="34" charset="0"/>
                <a:cs typeface="Arial" pitchFamily="34" charset="0"/>
              </a:endParaRPr>
            </a:p>
          </p:txBody>
        </p:sp>
        <p:sp>
          <p:nvSpPr>
            <p:cNvPr id="28697" name="Oval 25"/>
            <p:cNvSpPr>
              <a:spLocks noChangeArrowheads="1"/>
            </p:cNvSpPr>
            <p:nvPr/>
          </p:nvSpPr>
          <p:spPr bwMode="auto">
            <a:xfrm>
              <a:off x="5515" y="6711"/>
              <a:ext cx="367" cy="364"/>
            </a:xfrm>
            <a:prstGeom prst="ellipse">
              <a:avLst/>
            </a:prstGeom>
            <a:solidFill>
              <a:srgbClr val="FFFFFF"/>
            </a:solidFill>
            <a:ln w="9525">
              <a:solidFill>
                <a:srgbClr val="000000"/>
              </a:solid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15</a:t>
              </a:r>
              <a:endParaRPr kumimoji="0" lang="ru-RU" sz="1400" b="0" i="0" u="none" strike="noStrike" cap="none" normalizeH="0" baseline="0" smtClean="0">
                <a:ln>
                  <a:noFill/>
                </a:ln>
                <a:solidFill>
                  <a:schemeClr val="tx1"/>
                </a:solidFill>
                <a:effectLst/>
                <a:latin typeface="Arial" pitchFamily="34" charset="0"/>
                <a:cs typeface="Arial" pitchFamily="34" charset="0"/>
              </a:endParaRPr>
            </a:p>
          </p:txBody>
        </p:sp>
        <p:sp>
          <p:nvSpPr>
            <p:cNvPr id="28696" name="Oval 24"/>
            <p:cNvSpPr>
              <a:spLocks noChangeArrowheads="1"/>
            </p:cNvSpPr>
            <p:nvPr/>
          </p:nvSpPr>
          <p:spPr bwMode="auto">
            <a:xfrm>
              <a:off x="6530" y="6711"/>
              <a:ext cx="366" cy="364"/>
            </a:xfrm>
            <a:prstGeom prst="ellipse">
              <a:avLst/>
            </a:prstGeom>
            <a:solidFill>
              <a:srgbClr val="FFFFFF"/>
            </a:solidFill>
            <a:ln w="9525">
              <a:solidFill>
                <a:srgbClr val="000000"/>
              </a:solid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28</a:t>
              </a:r>
              <a:endParaRPr kumimoji="0" lang="ru-RU" sz="1400" b="0" i="0" u="none" strike="noStrike" cap="none" normalizeH="0" baseline="0" smtClean="0">
                <a:ln>
                  <a:noFill/>
                </a:ln>
                <a:solidFill>
                  <a:schemeClr val="tx1"/>
                </a:solidFill>
                <a:effectLst/>
                <a:latin typeface="Arial" pitchFamily="34" charset="0"/>
                <a:cs typeface="Arial" pitchFamily="34" charset="0"/>
              </a:endParaRPr>
            </a:p>
          </p:txBody>
        </p:sp>
        <p:sp>
          <p:nvSpPr>
            <p:cNvPr id="28695" name="AutoShape 23"/>
            <p:cNvSpPr>
              <a:spLocks noChangeShapeType="1"/>
            </p:cNvSpPr>
            <p:nvPr/>
          </p:nvSpPr>
          <p:spPr bwMode="auto">
            <a:xfrm>
              <a:off x="6335" y="6474"/>
              <a:ext cx="249" cy="29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94" name="AutoShape 22"/>
            <p:cNvSpPr>
              <a:spLocks noChangeShapeType="1"/>
            </p:cNvSpPr>
            <p:nvPr/>
          </p:nvSpPr>
          <p:spPr bwMode="auto">
            <a:xfrm flipH="1">
              <a:off x="5828" y="6474"/>
              <a:ext cx="248" cy="29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93" name="Oval 21"/>
            <p:cNvSpPr>
              <a:spLocks noChangeArrowheads="1"/>
            </p:cNvSpPr>
            <p:nvPr/>
          </p:nvSpPr>
          <p:spPr bwMode="auto">
            <a:xfrm>
              <a:off x="4784" y="7364"/>
              <a:ext cx="366" cy="364"/>
            </a:xfrm>
            <a:prstGeom prst="ellipse">
              <a:avLst/>
            </a:prstGeom>
            <a:solidFill>
              <a:srgbClr val="FFFFFF"/>
            </a:solidFill>
            <a:ln w="9525">
              <a:solidFill>
                <a:srgbClr val="000000"/>
              </a:solid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16</a:t>
              </a:r>
              <a:endParaRPr kumimoji="0" lang="ru-RU" sz="1400" b="0" i="0" u="none" strike="noStrike" cap="none" normalizeH="0" baseline="0" smtClean="0">
                <a:ln>
                  <a:noFill/>
                </a:ln>
                <a:solidFill>
                  <a:schemeClr val="tx1"/>
                </a:solidFill>
                <a:effectLst/>
                <a:latin typeface="Arial" pitchFamily="34" charset="0"/>
                <a:cs typeface="Arial" pitchFamily="34" charset="0"/>
              </a:endParaRPr>
            </a:p>
          </p:txBody>
        </p:sp>
        <p:sp>
          <p:nvSpPr>
            <p:cNvPr id="28692" name="Oval 20"/>
            <p:cNvSpPr>
              <a:spLocks noChangeArrowheads="1"/>
            </p:cNvSpPr>
            <p:nvPr/>
          </p:nvSpPr>
          <p:spPr bwMode="auto">
            <a:xfrm>
              <a:off x="6535" y="7364"/>
              <a:ext cx="366" cy="364"/>
            </a:xfrm>
            <a:prstGeom prst="ellipse">
              <a:avLst/>
            </a:prstGeom>
            <a:solidFill>
              <a:srgbClr val="FF0000"/>
            </a:solid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FFFFFF"/>
                  </a:solidFill>
                  <a:effectLst/>
                  <a:latin typeface="Arial" pitchFamily="34" charset="0"/>
                  <a:ea typeface="Calibri" pitchFamily="34" charset="0"/>
                  <a:cs typeface="Times New Roman" pitchFamily="18" charset="0"/>
                </a:rPr>
                <a:t>54</a:t>
              </a:r>
              <a:endParaRPr kumimoji="0" lang="ru-RU" sz="1400" b="0" i="0" u="none" strike="noStrike" cap="none" normalizeH="0" baseline="0" smtClean="0">
                <a:ln>
                  <a:noFill/>
                </a:ln>
                <a:solidFill>
                  <a:schemeClr val="tx1"/>
                </a:solidFill>
                <a:effectLst/>
                <a:latin typeface="Arial" pitchFamily="34" charset="0"/>
                <a:cs typeface="Arial" pitchFamily="34" charset="0"/>
              </a:endParaRPr>
            </a:p>
          </p:txBody>
        </p:sp>
        <p:sp>
          <p:nvSpPr>
            <p:cNvPr id="28691" name="AutoShape 19"/>
            <p:cNvSpPr>
              <a:spLocks noChangeShapeType="1"/>
            </p:cNvSpPr>
            <p:nvPr/>
          </p:nvSpPr>
          <p:spPr bwMode="auto">
            <a:xfrm flipH="1">
              <a:off x="5096" y="7022"/>
              <a:ext cx="473" cy="39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90" name="AutoShape 18"/>
            <p:cNvSpPr>
              <a:spLocks noChangeShapeType="1"/>
            </p:cNvSpPr>
            <p:nvPr/>
          </p:nvSpPr>
          <p:spPr bwMode="auto">
            <a:xfrm>
              <a:off x="6713" y="7075"/>
              <a:ext cx="5" cy="28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89" name="Oval 17"/>
            <p:cNvSpPr>
              <a:spLocks noChangeArrowheads="1"/>
            </p:cNvSpPr>
            <p:nvPr/>
          </p:nvSpPr>
          <p:spPr bwMode="auto">
            <a:xfrm>
              <a:off x="5401" y="6272"/>
              <a:ext cx="668" cy="364"/>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П:+1</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8688" name="Oval 16"/>
            <p:cNvSpPr>
              <a:spLocks noChangeArrowheads="1"/>
            </p:cNvSpPr>
            <p:nvPr/>
          </p:nvSpPr>
          <p:spPr bwMode="auto">
            <a:xfrm>
              <a:off x="6395" y="6272"/>
              <a:ext cx="668" cy="364"/>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П:</a:t>
              </a:r>
              <a: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7" name="Oval 15"/>
            <p:cNvSpPr>
              <a:spLocks noChangeArrowheads="1"/>
            </p:cNvSpPr>
            <p:nvPr/>
          </p:nvSpPr>
          <p:spPr bwMode="auto">
            <a:xfrm>
              <a:off x="4794" y="6923"/>
              <a:ext cx="668" cy="364"/>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В:+1</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8686" name="AutoShape 14"/>
            <p:cNvSpPr>
              <a:spLocks noChangeShapeType="1"/>
            </p:cNvSpPr>
            <p:nvPr/>
          </p:nvSpPr>
          <p:spPr bwMode="auto">
            <a:xfrm>
              <a:off x="5097" y="7678"/>
              <a:ext cx="249" cy="29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85" name="AutoShape 13"/>
            <p:cNvSpPr>
              <a:spLocks noChangeShapeType="1"/>
            </p:cNvSpPr>
            <p:nvPr/>
          </p:nvSpPr>
          <p:spPr bwMode="auto">
            <a:xfrm flipH="1">
              <a:off x="4590" y="7678"/>
              <a:ext cx="248" cy="29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84" name="Oval 12"/>
            <p:cNvSpPr>
              <a:spLocks noChangeArrowheads="1"/>
            </p:cNvSpPr>
            <p:nvPr/>
          </p:nvSpPr>
          <p:spPr bwMode="auto">
            <a:xfrm>
              <a:off x="4146" y="7543"/>
              <a:ext cx="668" cy="364"/>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П:+1</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8683" name="Oval 11"/>
            <p:cNvSpPr>
              <a:spLocks noChangeArrowheads="1"/>
            </p:cNvSpPr>
            <p:nvPr/>
          </p:nvSpPr>
          <p:spPr bwMode="auto">
            <a:xfrm>
              <a:off x="4313" y="7919"/>
              <a:ext cx="366" cy="364"/>
            </a:xfrm>
            <a:prstGeom prst="ellipse">
              <a:avLst/>
            </a:prstGeom>
            <a:solidFill>
              <a:srgbClr val="FFFFFF"/>
            </a:solidFill>
            <a:ln w="9525">
              <a:solidFill>
                <a:srgbClr val="000000"/>
              </a:solid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17</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82" name="Oval 10"/>
            <p:cNvSpPr>
              <a:spLocks noChangeArrowheads="1"/>
            </p:cNvSpPr>
            <p:nvPr/>
          </p:nvSpPr>
          <p:spPr bwMode="auto">
            <a:xfrm>
              <a:off x="5248" y="7919"/>
              <a:ext cx="366" cy="364"/>
            </a:xfrm>
            <a:prstGeom prst="ellipse">
              <a:avLst/>
            </a:prstGeom>
            <a:solidFill>
              <a:srgbClr val="FFFFFF"/>
            </a:solidFill>
            <a:ln w="9525">
              <a:solidFill>
                <a:srgbClr val="000000"/>
              </a:solid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32</a:t>
              </a:r>
              <a:endParaRPr kumimoji="0" lang="ru-RU" sz="1400" b="0" i="0" u="none" strike="noStrike" cap="none" normalizeH="0" baseline="0" smtClean="0">
                <a:ln>
                  <a:noFill/>
                </a:ln>
                <a:solidFill>
                  <a:schemeClr val="tx1"/>
                </a:solidFill>
                <a:effectLst/>
                <a:latin typeface="Arial" pitchFamily="34" charset="0"/>
                <a:cs typeface="Arial" pitchFamily="34" charset="0"/>
              </a:endParaRPr>
            </a:p>
          </p:txBody>
        </p:sp>
        <p:sp>
          <p:nvSpPr>
            <p:cNvPr id="28681" name="Oval 9"/>
            <p:cNvSpPr>
              <a:spLocks noChangeArrowheads="1"/>
            </p:cNvSpPr>
            <p:nvPr/>
          </p:nvSpPr>
          <p:spPr bwMode="auto">
            <a:xfrm>
              <a:off x="5114" y="7528"/>
              <a:ext cx="668" cy="364"/>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П:</a:t>
              </a:r>
              <a: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Oval 8"/>
            <p:cNvSpPr>
              <a:spLocks noChangeArrowheads="1"/>
            </p:cNvSpPr>
            <p:nvPr/>
          </p:nvSpPr>
          <p:spPr bwMode="auto">
            <a:xfrm>
              <a:off x="4304" y="8586"/>
              <a:ext cx="366" cy="364"/>
            </a:xfrm>
            <a:prstGeom prst="ellipse">
              <a:avLst/>
            </a:prstGeom>
            <a:solidFill>
              <a:srgbClr val="FF0000"/>
            </a:solid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FFFFFF"/>
                  </a:solidFill>
                  <a:effectLst/>
                  <a:latin typeface="Arial" pitchFamily="34" charset="0"/>
                  <a:ea typeface="Calibri" pitchFamily="34" charset="0"/>
                  <a:cs typeface="Times New Roman" pitchFamily="18" charset="0"/>
                </a:rPr>
                <a:t>34</a:t>
              </a:r>
              <a:endParaRPr kumimoji="0" lang="ru-RU" sz="14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AutoShape 7"/>
            <p:cNvSpPr>
              <a:spLocks noChangeShapeType="1"/>
            </p:cNvSpPr>
            <p:nvPr/>
          </p:nvSpPr>
          <p:spPr bwMode="auto">
            <a:xfrm>
              <a:off x="4482" y="8297"/>
              <a:ext cx="5" cy="28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78" name="Oval 6"/>
            <p:cNvSpPr>
              <a:spLocks noChangeArrowheads="1"/>
            </p:cNvSpPr>
            <p:nvPr/>
          </p:nvSpPr>
          <p:spPr bwMode="auto">
            <a:xfrm>
              <a:off x="5264" y="8586"/>
              <a:ext cx="366" cy="364"/>
            </a:xfrm>
            <a:prstGeom prst="ellipse">
              <a:avLst/>
            </a:prstGeom>
            <a:solidFill>
              <a:srgbClr val="FF0000"/>
            </a:solid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Arial" pitchFamily="34" charset="0"/>
                  <a:ea typeface="Calibri" pitchFamily="34" charset="0"/>
                  <a:cs typeface="Times New Roman" pitchFamily="18" charset="0"/>
                </a:rPr>
                <a:t>64</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7" name="AutoShape 5"/>
            <p:cNvSpPr>
              <a:spLocks noChangeShapeType="1"/>
            </p:cNvSpPr>
            <p:nvPr/>
          </p:nvSpPr>
          <p:spPr bwMode="auto">
            <a:xfrm>
              <a:off x="5442" y="8297"/>
              <a:ext cx="5" cy="28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76" name="Oval 4"/>
            <p:cNvSpPr>
              <a:spLocks noChangeArrowheads="1"/>
            </p:cNvSpPr>
            <p:nvPr/>
          </p:nvSpPr>
          <p:spPr bwMode="auto">
            <a:xfrm>
              <a:off x="6655" y="7023"/>
              <a:ext cx="668" cy="364"/>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В:</a:t>
              </a:r>
              <a: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5" name="Oval 3"/>
            <p:cNvSpPr>
              <a:spLocks noChangeArrowheads="1"/>
            </p:cNvSpPr>
            <p:nvPr/>
          </p:nvSpPr>
          <p:spPr bwMode="auto">
            <a:xfrm>
              <a:off x="5383" y="8244"/>
              <a:ext cx="668" cy="364"/>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В:</a:t>
              </a:r>
              <a: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4" name="Oval 2"/>
            <p:cNvSpPr>
              <a:spLocks noChangeArrowheads="1"/>
            </p:cNvSpPr>
            <p:nvPr/>
          </p:nvSpPr>
          <p:spPr bwMode="auto">
            <a:xfrm>
              <a:off x="3864" y="8244"/>
              <a:ext cx="668" cy="364"/>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В:</a:t>
              </a:r>
              <a: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530352"/>
            <a:ext cx="8291264" cy="4187952"/>
          </a:xfrm>
        </p:spPr>
        <p:txBody>
          <a:bodyPr>
            <a:noAutofit/>
          </a:bodyPr>
          <a:lstStyle/>
          <a:p>
            <a:pPr algn="just">
              <a:buNone/>
            </a:pPr>
            <a:r>
              <a:rPr lang="ru-RU" sz="2400" dirty="0" smtClean="0"/>
              <a:t>	Обратите внимание, что на каждом шаге мы рассматриваем все возможные ходы Пети и только один лучший ход Вани. </a:t>
            </a:r>
          </a:p>
          <a:p>
            <a:pPr algn="just">
              <a:buNone/>
            </a:pPr>
            <a:r>
              <a:rPr lang="ru-RU" sz="2400" dirty="0" smtClean="0"/>
              <a:t>	Все ходы Вани мы не рассматриваем, потому что мы хотим доказать, что </a:t>
            </a:r>
            <a:r>
              <a:rPr lang="ru-RU" sz="2400" b="1" dirty="0" smtClean="0"/>
              <a:t>у Вани</a:t>
            </a:r>
            <a:r>
              <a:rPr lang="ru-RU" sz="2400" dirty="0" smtClean="0"/>
              <a:t> есть выигрышная стратегия – ему достаточно одного хода, после которого он выиграет.</a:t>
            </a:r>
          </a:p>
          <a:p>
            <a:pPr algn="just">
              <a:buNone/>
            </a:pPr>
            <a:r>
              <a:rPr lang="ru-RU" sz="2400" dirty="0" smtClean="0"/>
              <a:t> 	В то же время нужно  рассмотреть </a:t>
            </a:r>
            <a:r>
              <a:rPr lang="ru-RU" sz="2400" b="1" dirty="0" smtClean="0"/>
              <a:t>все возможные ответы Пети</a:t>
            </a:r>
            <a:r>
              <a:rPr lang="ru-RU" sz="2400" dirty="0" smtClean="0"/>
              <a:t>, чтобы доказать, что у него нет шансов на выигрыш при правильной игре Вани. В этом суть теории игр – добиться лучшего результата в худшем случае, то есть при безошибочной игре соперника.</a:t>
            </a:r>
          </a:p>
          <a:p>
            <a:pPr algn="just">
              <a:buNone/>
            </a:pPr>
            <a:endParaRPr lang="ru-RU"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Задача </a:t>
            </a:r>
            <a:r>
              <a:rPr lang="ru-RU" dirty="0" err="1" smtClean="0"/>
              <a:t>С4</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62500" lnSpcReduction="20000"/>
          </a:bodyPr>
          <a:lstStyle/>
          <a:p>
            <a:pPr lvl="0" algn="just">
              <a:buNone/>
            </a:pPr>
            <a:r>
              <a:rPr lang="ru-RU" dirty="0" smtClean="0"/>
              <a:t>	На </a:t>
            </a:r>
            <a:r>
              <a:rPr lang="ru-RU" dirty="0"/>
              <a:t>вход программе подается зашифрованный текст заклинания, состоящего не более, чем из 200 символов. Этот текст представляет собой последовательность слов (т.е. непрерывных последовательностей английских букв длиной не более 20 символов), разделенных произвольным количеством пробелов и знаков препинания («,», «.», «:», «-»), которая заканчивается точкой. Символы входной строки после точки, если они есть, к заклинанию не относятся и поэтому игнорируются. Заклинание было зашифровано Гарри </a:t>
            </a:r>
            <a:r>
              <a:rPr lang="ru-RU" dirty="0" err="1"/>
              <a:t>Поттером</a:t>
            </a:r>
            <a:r>
              <a:rPr lang="ru-RU" dirty="0"/>
              <a:t> следующим образом. Сначала Гарри определил количество букв в самом длинном слове, обозначив полученное число </a:t>
            </a:r>
            <a:r>
              <a:rPr lang="en-US" dirty="0"/>
              <a:t>K</a:t>
            </a:r>
            <a:r>
              <a:rPr lang="ru-RU" dirty="0"/>
              <a:t>. Затем он заменил каждую английскую букву в заклинании на букву, стоящую в  алфавите на </a:t>
            </a:r>
            <a:r>
              <a:rPr lang="ru-RU" dirty="0" err="1"/>
              <a:t>K</a:t>
            </a:r>
            <a:r>
              <a:rPr lang="ru-RU" dirty="0"/>
              <a:t> букв далее (алфавит считается циклическим, то есть, после буквы </a:t>
            </a:r>
            <a:r>
              <a:rPr lang="en-US" dirty="0"/>
              <a:t>Z</a:t>
            </a:r>
            <a:r>
              <a:rPr lang="ru-RU" dirty="0"/>
              <a:t> стоит буква </a:t>
            </a:r>
            <a:r>
              <a:rPr lang="en-US" dirty="0"/>
              <a:t>A </a:t>
            </a:r>
            <a:r>
              <a:rPr lang="ru-RU" dirty="0"/>
              <a:t>), оставив другие символы неизменными. Строчные буквы при этом остались строчными, а прописные – прописными. </a:t>
            </a:r>
          </a:p>
          <a:p>
            <a:pPr>
              <a:buNone/>
            </a:pPr>
            <a:r>
              <a:rPr lang="ru-RU" dirty="0" smtClean="0"/>
              <a:t>	Требуется </a:t>
            </a:r>
            <a:r>
              <a:rPr lang="ru-RU" dirty="0"/>
              <a:t>написать программу как можно более эффективную программу, которая будет выводить на экран текст расшифрованного заклинания заклинания. Например, если исходный текст был таким:</a:t>
            </a:r>
            <a:r>
              <a:rPr lang="ru-RU" b="1" dirty="0"/>
              <a:t> </a:t>
            </a:r>
            <a:endParaRPr lang="ru-RU" dirty="0"/>
          </a:p>
          <a:p>
            <a:pPr>
              <a:buNone/>
            </a:pPr>
            <a:r>
              <a:rPr lang="ru-RU" b="1" dirty="0" smtClean="0"/>
              <a:t>		</a:t>
            </a:r>
            <a:r>
              <a:rPr lang="en-US" b="1" dirty="0" err="1" smtClean="0"/>
              <a:t>Ce</a:t>
            </a:r>
            <a:r>
              <a:rPr lang="en-US" b="1" dirty="0" smtClean="0"/>
              <a:t> </a:t>
            </a:r>
            <a:r>
              <a:rPr lang="en-US" b="1" dirty="0" err="1"/>
              <a:t>Ud</a:t>
            </a:r>
            <a:r>
              <a:rPr lang="en-US" b="1" dirty="0"/>
              <a:t> </a:t>
            </a:r>
            <a:r>
              <a:rPr lang="en-US" b="1" dirty="0" err="1"/>
              <a:t>Fd</a:t>
            </a:r>
            <a:r>
              <a:rPr lang="en-US" b="1" dirty="0"/>
              <a:t> </a:t>
            </a:r>
            <a:r>
              <a:rPr lang="en-US" b="1" dirty="0" err="1"/>
              <a:t>Gde</a:t>
            </a:r>
            <a:r>
              <a:rPr lang="en-US" b="1" dirty="0"/>
              <a:t> </a:t>
            </a:r>
            <a:r>
              <a:rPr lang="en-US" b="1" dirty="0" err="1"/>
              <a:t>Ud</a:t>
            </a:r>
            <a:r>
              <a:rPr lang="en-US" b="1" dirty="0"/>
              <a:t>.</a:t>
            </a:r>
            <a:endParaRPr lang="ru-RU" dirty="0"/>
          </a:p>
          <a:p>
            <a:pPr>
              <a:buNone/>
            </a:pPr>
            <a:r>
              <a:rPr lang="ru-RU" dirty="0" smtClean="0"/>
              <a:t>	то </a:t>
            </a:r>
            <a:r>
              <a:rPr lang="ru-RU" dirty="0"/>
              <a:t>результат расшифровки должен быть следующий:</a:t>
            </a:r>
          </a:p>
          <a:p>
            <a:pPr>
              <a:buNone/>
            </a:pPr>
            <a:r>
              <a:rPr lang="ru-RU" b="1" dirty="0" smtClean="0"/>
              <a:t>		</a:t>
            </a:r>
            <a:r>
              <a:rPr lang="en-US" b="1" dirty="0" err="1" smtClean="0"/>
              <a:t>Zb</a:t>
            </a:r>
            <a:r>
              <a:rPr lang="en-US" b="1" dirty="0" smtClean="0"/>
              <a:t> </a:t>
            </a:r>
            <a:r>
              <a:rPr lang="en-US" b="1" dirty="0"/>
              <a:t>Ra Ca Dab Ra. </a:t>
            </a:r>
            <a:endParaRPr lang="ru-RU" dirty="0"/>
          </a:p>
          <a:p>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Autofit/>
          </a:bodyPr>
          <a:lstStyle/>
          <a:p>
            <a:pPr>
              <a:buNone/>
            </a:pPr>
            <a:r>
              <a:rPr lang="ru-RU" sz="3000" dirty="0" smtClean="0"/>
              <a:t>Из </a:t>
            </a:r>
            <a:r>
              <a:rPr lang="ru-RU" sz="3000" dirty="0"/>
              <a:t>условия </a:t>
            </a:r>
            <a:r>
              <a:rPr lang="ru-RU" sz="3000" dirty="0" smtClean="0"/>
              <a:t>следует, </a:t>
            </a:r>
            <a:r>
              <a:rPr lang="ru-RU" sz="3000" dirty="0"/>
              <a:t>что задача решается в два этапа:</a:t>
            </a:r>
          </a:p>
          <a:p>
            <a:pPr lvl="0">
              <a:buNone/>
            </a:pPr>
            <a:endParaRPr lang="ru-RU" sz="3000" dirty="0" smtClean="0"/>
          </a:p>
          <a:p>
            <a:pPr lvl="0">
              <a:buNone/>
            </a:pPr>
            <a:r>
              <a:rPr lang="ru-RU" sz="3000" dirty="0" smtClean="0"/>
              <a:t>1) прочитать </a:t>
            </a:r>
            <a:r>
              <a:rPr lang="ru-RU" sz="3000" dirty="0"/>
              <a:t>символы до точки и определить длину самого длинного слова из латинских букв (обозначим ее </a:t>
            </a:r>
            <a:r>
              <a:rPr lang="ru-RU" sz="3000" b="1" dirty="0" err="1"/>
              <a:t>maxLen</a:t>
            </a:r>
            <a:r>
              <a:rPr lang="ru-RU" sz="3000" dirty="0"/>
              <a:t>);</a:t>
            </a:r>
          </a:p>
          <a:p>
            <a:pPr lvl="0">
              <a:buNone/>
            </a:pPr>
            <a:endParaRPr lang="ru-RU" sz="3000" dirty="0" smtClean="0"/>
          </a:p>
          <a:p>
            <a:pPr lvl="0">
              <a:buNone/>
            </a:pPr>
            <a:r>
              <a:rPr lang="ru-RU" sz="3000" dirty="0" smtClean="0"/>
              <a:t>2) сделать </a:t>
            </a:r>
            <a:r>
              <a:rPr lang="ru-RU" sz="3000" dirty="0"/>
              <a:t>«сдвиг» кодов латинских букв на </a:t>
            </a:r>
            <a:r>
              <a:rPr lang="en-US" sz="3000" b="1" dirty="0" err="1"/>
              <a:t>maxLen</a:t>
            </a:r>
            <a:r>
              <a:rPr lang="ru-RU" sz="3000" dirty="0"/>
              <a:t> влево.</a:t>
            </a:r>
          </a:p>
          <a:p>
            <a:pPr>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dirty="0" smtClean="0"/>
              <a:t>Репетиционное ЕГЭ </a:t>
            </a:r>
            <a:br>
              <a:rPr lang="ru-RU" dirty="0" smtClean="0"/>
            </a:br>
            <a:r>
              <a:rPr lang="ru-RU" dirty="0" smtClean="0"/>
              <a:t>по информатике </a:t>
            </a:r>
            <a:endParaRPr lang="ru-RU" dirty="0"/>
          </a:p>
        </p:txBody>
      </p:sp>
      <p:sp>
        <p:nvSpPr>
          <p:cNvPr id="3" name="Подзаголовок 2"/>
          <p:cNvSpPr>
            <a:spLocks noGrp="1"/>
          </p:cNvSpPr>
          <p:nvPr>
            <p:ph type="subTitle" idx="1"/>
          </p:nvPr>
        </p:nvSpPr>
        <p:spPr/>
        <p:txBody>
          <a:bodyPr/>
          <a:lstStyle/>
          <a:p>
            <a:r>
              <a:rPr lang="ru-RU" sz="2400" dirty="0"/>
              <a:t>(1 вариант)</a:t>
            </a:r>
          </a:p>
          <a:p>
            <a:endParaRPr lang="ru-RU" dirty="0"/>
          </a:p>
        </p:txBody>
      </p:sp>
    </p:spTree>
    <p:extLst>
      <p:ext uri="{BB962C8B-B14F-4D97-AF65-F5344CB8AC3E}">
        <p14:creationId xmlns:p14="http://schemas.microsoft.com/office/powerpoint/2010/main" val="60645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a:bodyPr>
          <a:lstStyle/>
          <a:p>
            <a:pPr>
              <a:buNone/>
            </a:pPr>
            <a:endParaRPr lang="ru-RU" dirty="0"/>
          </a:p>
          <a:p>
            <a:pPr>
              <a:buNone/>
            </a:pPr>
            <a:r>
              <a:rPr lang="ru-RU" dirty="0" smtClean="0"/>
              <a:t>	Простое </a:t>
            </a:r>
            <a:r>
              <a:rPr lang="ru-RU" dirty="0"/>
              <a:t>посимвольное чтение строки </a:t>
            </a:r>
            <a:r>
              <a:rPr lang="en-US" b="1" dirty="0"/>
              <a:t>s</a:t>
            </a:r>
            <a:r>
              <a:rPr lang="en-US" dirty="0"/>
              <a:t> </a:t>
            </a:r>
            <a:r>
              <a:rPr lang="ru-RU" dirty="0"/>
              <a:t>до первой встреченной точки выглядит так (здесь </a:t>
            </a:r>
            <a:r>
              <a:rPr lang="ru-RU" b="1" dirty="0" err="1"/>
              <a:t>c</a:t>
            </a:r>
            <a:r>
              <a:rPr lang="ru-RU" dirty="0"/>
              <a:t> – переменная типа </a:t>
            </a:r>
            <a:r>
              <a:rPr lang="ru-RU" b="1" dirty="0" err="1"/>
              <a:t>ch</a:t>
            </a:r>
            <a:r>
              <a:rPr lang="en-US" b="1" dirty="0"/>
              <a:t>a</a:t>
            </a:r>
            <a:r>
              <a:rPr lang="ru-RU" b="1" dirty="0" err="1"/>
              <a:t>r</a:t>
            </a:r>
            <a:r>
              <a:rPr lang="ru-RU" dirty="0" smtClean="0"/>
              <a:t>):</a:t>
            </a:r>
          </a:p>
          <a:p>
            <a:pPr>
              <a:buNone/>
            </a:pPr>
            <a:endParaRPr lang="ru-RU" dirty="0"/>
          </a:p>
          <a:p>
            <a:pPr>
              <a:buNone/>
            </a:pPr>
            <a:r>
              <a:rPr lang="ru-RU" b="1" dirty="0" smtClean="0"/>
              <a:t> 	</a:t>
            </a:r>
            <a:r>
              <a:rPr lang="en-US" b="1" dirty="0" smtClean="0"/>
              <a:t>s</a:t>
            </a:r>
            <a:r>
              <a:rPr lang="ru-RU" b="1" dirty="0" smtClean="0"/>
              <a:t> </a:t>
            </a:r>
            <a:r>
              <a:rPr lang="ru-RU" b="1" dirty="0"/>
              <a:t>:= ''; { пустая строка }</a:t>
            </a:r>
            <a:endParaRPr lang="ru-RU" dirty="0"/>
          </a:p>
          <a:p>
            <a:pPr>
              <a:buNone/>
            </a:pPr>
            <a:r>
              <a:rPr lang="ru-RU" b="1" dirty="0" smtClean="0"/>
              <a:t>	</a:t>
            </a:r>
            <a:r>
              <a:rPr lang="en-US" b="1" dirty="0" smtClean="0"/>
              <a:t>repeat</a:t>
            </a:r>
            <a:endParaRPr lang="ru-RU" dirty="0"/>
          </a:p>
          <a:p>
            <a:pPr>
              <a:buNone/>
            </a:pPr>
            <a:r>
              <a:rPr lang="ru-RU" b="1" dirty="0" smtClean="0"/>
              <a:t>	  </a:t>
            </a:r>
            <a:r>
              <a:rPr lang="en-US" b="1" dirty="0"/>
              <a:t>read</a:t>
            </a:r>
            <a:r>
              <a:rPr lang="ru-RU" b="1" dirty="0"/>
              <a:t>(</a:t>
            </a:r>
            <a:r>
              <a:rPr lang="en-US" b="1" dirty="0"/>
              <a:t>c</a:t>
            </a:r>
            <a:r>
              <a:rPr lang="ru-RU" b="1" dirty="0"/>
              <a:t>);    { прочитали символ }</a:t>
            </a:r>
            <a:endParaRPr lang="ru-RU" dirty="0"/>
          </a:p>
          <a:p>
            <a:pPr>
              <a:buNone/>
            </a:pPr>
            <a:r>
              <a:rPr lang="ru-RU" b="1" dirty="0" smtClean="0"/>
              <a:t>	  </a:t>
            </a:r>
            <a:r>
              <a:rPr lang="en-US" b="1" dirty="0"/>
              <a:t>s</a:t>
            </a:r>
            <a:r>
              <a:rPr lang="ru-RU" b="1" dirty="0"/>
              <a:t> := </a:t>
            </a:r>
            <a:r>
              <a:rPr lang="en-US" b="1" dirty="0"/>
              <a:t>s</a:t>
            </a:r>
            <a:r>
              <a:rPr lang="ru-RU" b="1" dirty="0"/>
              <a:t> + </a:t>
            </a:r>
            <a:r>
              <a:rPr lang="en-US" b="1" dirty="0"/>
              <a:t>c</a:t>
            </a:r>
            <a:r>
              <a:rPr lang="ru-RU" b="1" dirty="0"/>
              <a:t>; { добавили в конец строки }</a:t>
            </a:r>
            <a:endParaRPr lang="ru-RU" dirty="0"/>
          </a:p>
          <a:p>
            <a:pPr>
              <a:buNone/>
            </a:pPr>
            <a:r>
              <a:rPr lang="ru-RU" b="1" dirty="0" smtClean="0"/>
              <a:t>	</a:t>
            </a:r>
            <a:r>
              <a:rPr lang="en-US" b="1" dirty="0" smtClean="0"/>
              <a:t>until </a:t>
            </a:r>
            <a:r>
              <a:rPr lang="en-US" b="1" dirty="0"/>
              <a:t>c</a:t>
            </a:r>
            <a:r>
              <a:rPr lang="ru-RU" b="1" dirty="0"/>
              <a:t> = '.';</a:t>
            </a:r>
            <a:endParaRPr lang="ru-RU" dirty="0"/>
          </a:p>
          <a:p>
            <a:pPr>
              <a:buNone/>
            </a:pPr>
            <a:r>
              <a:rPr lang="ru-RU" dirty="0" smtClean="0"/>
              <a:t>	</a:t>
            </a: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980728"/>
            <a:ext cx="8363272" cy="5374832"/>
          </a:xfrm>
        </p:spPr>
        <p:txBody>
          <a:bodyPr>
            <a:normAutofit/>
          </a:bodyPr>
          <a:lstStyle/>
          <a:p>
            <a:pPr algn="just">
              <a:buNone/>
            </a:pPr>
            <a:r>
              <a:rPr lang="ru-RU" sz="3000" dirty="0" smtClean="0"/>
              <a:t>	При этом нам нужно еще определить длину самого длинного слова с учетом того, что между словами может быть сколько угодно символов-разделителей (разных!). </a:t>
            </a:r>
          </a:p>
          <a:p>
            <a:pPr algn="just">
              <a:buNone/>
            </a:pPr>
            <a:r>
              <a:rPr lang="ru-RU" dirty="0" smtClean="0"/>
              <a:t>	</a:t>
            </a:r>
            <a:r>
              <a:rPr lang="ru-RU" sz="3000" dirty="0" smtClean="0"/>
              <a:t>Введем переменную </a:t>
            </a:r>
            <a:r>
              <a:rPr lang="ru-RU" sz="3000" b="1" dirty="0" err="1" smtClean="0"/>
              <a:t>len</a:t>
            </a:r>
            <a:r>
              <a:rPr lang="ru-RU" sz="3000" dirty="0" smtClean="0"/>
              <a:t>, которая будет определять длину текущего (очередного, вводимого в данный момент) слова. </a:t>
            </a:r>
            <a:endParaRPr lang="ru-RU" sz="3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289451"/>
          </a:xfrm>
        </p:spPr>
        <p:txBody>
          <a:bodyPr>
            <a:normAutofit fontScale="92500"/>
          </a:bodyPr>
          <a:lstStyle/>
          <a:p>
            <a:pPr algn="just">
              <a:buNone/>
            </a:pPr>
            <a:r>
              <a:rPr lang="ru-RU" dirty="0" smtClean="0"/>
              <a:t>	Как </a:t>
            </a:r>
            <a:r>
              <a:rPr lang="ru-RU" dirty="0"/>
              <a:t>определить, что прочитанный символ – латинская буква? Можно использовать условный оператор со сложным условием</a:t>
            </a:r>
            <a:r>
              <a:rPr lang="ru-RU" dirty="0" smtClean="0"/>
              <a:t>:</a:t>
            </a:r>
            <a:endParaRPr lang="ru-RU" dirty="0"/>
          </a:p>
          <a:p>
            <a:pPr algn="just">
              <a:buNone/>
            </a:pPr>
            <a:r>
              <a:rPr lang="ru-RU" b="1" dirty="0" smtClean="0"/>
              <a:t>	</a:t>
            </a:r>
            <a:r>
              <a:rPr lang="en-US" b="1" dirty="0" smtClean="0"/>
              <a:t>if </a:t>
            </a:r>
            <a:r>
              <a:rPr lang="en-US" b="1" dirty="0"/>
              <a:t>(('a' &lt;= c) and (c &lt;= 'z')) or </a:t>
            </a:r>
            <a:endParaRPr lang="ru-RU" dirty="0"/>
          </a:p>
          <a:p>
            <a:pPr algn="just">
              <a:buNone/>
            </a:pPr>
            <a:r>
              <a:rPr lang="ru-RU" b="1" dirty="0" smtClean="0"/>
              <a:t>	</a:t>
            </a:r>
            <a:r>
              <a:rPr lang="en-US" b="1" dirty="0" smtClean="0"/>
              <a:t>   </a:t>
            </a:r>
            <a:r>
              <a:rPr lang="en-US" b="1" dirty="0"/>
              <a:t>(('A' &lt;= c) and (c &lt;= 'Z')) then ...</a:t>
            </a:r>
            <a:endParaRPr lang="ru-RU" dirty="0"/>
          </a:p>
          <a:p>
            <a:pPr algn="just">
              <a:buNone/>
            </a:pPr>
            <a:r>
              <a:rPr lang="ru-RU" dirty="0" smtClean="0"/>
              <a:t>	Или </a:t>
            </a:r>
            <a:r>
              <a:rPr lang="ru-RU" dirty="0"/>
              <a:t>это можно сделать с помощью оператора </a:t>
            </a:r>
            <a:r>
              <a:rPr lang="ru-RU" dirty="0" err="1"/>
              <a:t>in</a:t>
            </a:r>
            <a:r>
              <a:rPr lang="ru-RU" dirty="0"/>
              <a:t>, который проверяет, входит ли элемент во множество:</a:t>
            </a:r>
          </a:p>
          <a:p>
            <a:pPr algn="just">
              <a:buNone/>
            </a:pPr>
            <a:r>
              <a:rPr lang="ru-RU" b="1" dirty="0" smtClean="0"/>
              <a:t>	</a:t>
            </a:r>
            <a:r>
              <a:rPr lang="en-US" b="1" dirty="0" smtClean="0"/>
              <a:t>if </a:t>
            </a:r>
            <a:r>
              <a:rPr lang="en-US" b="1" dirty="0"/>
              <a:t>c in ['</a:t>
            </a:r>
            <a:r>
              <a:rPr lang="en-US" b="1" dirty="0" err="1"/>
              <a:t>a'..'z</a:t>
            </a:r>
            <a:r>
              <a:rPr lang="en-US" b="1" dirty="0"/>
              <a:t>', 'A'..'Z'] then ...</a:t>
            </a:r>
            <a:endParaRPr lang="ru-RU" dirty="0"/>
          </a:p>
          <a:p>
            <a:pPr algn="just">
              <a:buNone/>
            </a:pPr>
            <a:r>
              <a:rPr lang="ru-RU" dirty="0" smtClean="0"/>
              <a:t>	Здесь </a:t>
            </a:r>
            <a:r>
              <a:rPr lang="ru-RU" dirty="0"/>
              <a:t>множество в квадратных скобках содержит два интервала: от '</a:t>
            </a:r>
            <a:r>
              <a:rPr lang="en-US" dirty="0"/>
              <a:t>a</a:t>
            </a:r>
            <a:r>
              <a:rPr lang="ru-RU" dirty="0"/>
              <a:t>' до '</a:t>
            </a:r>
            <a:r>
              <a:rPr lang="en-US" dirty="0"/>
              <a:t>z</a:t>
            </a:r>
            <a:r>
              <a:rPr lang="ru-RU" dirty="0"/>
              <a:t>' и от '</a:t>
            </a:r>
            <a:r>
              <a:rPr lang="en-US" dirty="0"/>
              <a:t>A</a:t>
            </a:r>
            <a:r>
              <a:rPr lang="ru-RU" dirty="0"/>
              <a:t>' до '</a:t>
            </a:r>
            <a:r>
              <a:rPr lang="en-US" dirty="0"/>
              <a:t>Z</a:t>
            </a:r>
            <a:r>
              <a:rPr lang="ru-RU" dirty="0"/>
              <a:t>'.</a:t>
            </a:r>
          </a:p>
          <a:p>
            <a:pPr algn="just"/>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lnSpcReduction="10000"/>
          </a:bodyPr>
          <a:lstStyle/>
          <a:p>
            <a:pPr algn="just">
              <a:buNone/>
            </a:pPr>
            <a:r>
              <a:rPr lang="ru-RU" sz="3000" dirty="0" smtClean="0"/>
              <a:t>	Если </a:t>
            </a:r>
            <a:r>
              <a:rPr lang="ru-RU" sz="3000" dirty="0"/>
              <a:t>очередной прочитанный символ – латинская буква, нужно увеличить </a:t>
            </a:r>
            <a:r>
              <a:rPr lang="ru-RU" sz="3000" b="1" dirty="0" err="1"/>
              <a:t>len</a:t>
            </a:r>
            <a:r>
              <a:rPr lang="ru-RU" sz="3000" dirty="0"/>
              <a:t> на единицу (слово продолжается). Если же это не латинская буква, то слово закончилось, так как встречен символ-разделитель </a:t>
            </a:r>
            <a:r>
              <a:rPr lang="ru-RU" sz="3000" dirty="0" smtClean="0"/>
              <a:t>.</a:t>
            </a:r>
          </a:p>
          <a:p>
            <a:pPr algn="just">
              <a:buNone/>
            </a:pPr>
            <a:r>
              <a:rPr lang="ru-RU" sz="3000" dirty="0"/>
              <a:t>	</a:t>
            </a:r>
            <a:r>
              <a:rPr lang="ru-RU" sz="3000" dirty="0" smtClean="0"/>
              <a:t> </a:t>
            </a:r>
            <a:r>
              <a:rPr lang="ru-RU" sz="3000" dirty="0"/>
              <a:t>Полученное значение переменной </a:t>
            </a:r>
            <a:r>
              <a:rPr lang="ru-RU" sz="3000" b="1" dirty="0" err="1"/>
              <a:t>len</a:t>
            </a:r>
            <a:r>
              <a:rPr lang="ru-RU" sz="3000" dirty="0"/>
              <a:t>  нужно сравнить с максимальной длиной и, если прочитанное слово длиннее всех предыдущих, записать его длину в </a:t>
            </a:r>
            <a:r>
              <a:rPr lang="en-US" sz="3000" b="1" dirty="0" err="1"/>
              <a:t>maxL</a:t>
            </a:r>
            <a:r>
              <a:rPr lang="ru-RU" sz="3000" b="1" dirty="0" err="1"/>
              <a:t>en</a:t>
            </a:r>
            <a:r>
              <a:rPr lang="ru-RU" sz="3000" dirty="0"/>
              <a:t>. Таким образом, цикл ввода выглядит так:</a:t>
            </a:r>
          </a:p>
          <a:p>
            <a:pPr>
              <a:buNone/>
            </a:pPr>
            <a:endParaRPr lang="ru-RU" sz="3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92688"/>
          </a:xfrm>
        </p:spPr>
        <p:txBody>
          <a:bodyPr>
            <a:normAutofit fontScale="92500" lnSpcReduction="10000"/>
          </a:bodyPr>
          <a:lstStyle/>
          <a:p>
            <a:pPr>
              <a:buNone/>
            </a:pPr>
            <a:r>
              <a:rPr lang="en-US" b="1" dirty="0"/>
              <a:t>s</a:t>
            </a:r>
            <a:r>
              <a:rPr lang="ru-RU" b="1" dirty="0"/>
              <a:t> := '';</a:t>
            </a:r>
            <a:endParaRPr lang="ru-RU" dirty="0"/>
          </a:p>
          <a:p>
            <a:pPr>
              <a:buNone/>
            </a:pPr>
            <a:r>
              <a:rPr lang="en-US" b="1" dirty="0" err="1"/>
              <a:t>maxLen</a:t>
            </a:r>
            <a:r>
              <a:rPr lang="ru-RU" b="1" dirty="0"/>
              <a:t> := 0; </a:t>
            </a:r>
            <a:endParaRPr lang="ru-RU" dirty="0"/>
          </a:p>
          <a:p>
            <a:pPr>
              <a:buNone/>
            </a:pPr>
            <a:r>
              <a:rPr lang="en-US" b="1" dirty="0" err="1"/>
              <a:t>len</a:t>
            </a:r>
            <a:r>
              <a:rPr lang="en-US" b="1" dirty="0"/>
              <a:t> := 0;</a:t>
            </a:r>
            <a:endParaRPr lang="ru-RU" dirty="0"/>
          </a:p>
          <a:p>
            <a:pPr>
              <a:buNone/>
            </a:pPr>
            <a:r>
              <a:rPr lang="en-US" b="1" dirty="0"/>
              <a:t>repeat</a:t>
            </a:r>
            <a:endParaRPr lang="ru-RU" dirty="0"/>
          </a:p>
          <a:p>
            <a:pPr>
              <a:buNone/>
            </a:pPr>
            <a:r>
              <a:rPr lang="ru-RU" b="1" dirty="0" smtClean="0"/>
              <a:t>  </a:t>
            </a:r>
            <a:r>
              <a:rPr lang="en-US" b="1" dirty="0" smtClean="0"/>
              <a:t>  </a:t>
            </a:r>
            <a:r>
              <a:rPr lang="en-US" b="1" dirty="0"/>
              <a:t>read(c);</a:t>
            </a:r>
            <a:endParaRPr lang="ru-RU" dirty="0"/>
          </a:p>
          <a:p>
            <a:pPr>
              <a:buNone/>
            </a:pPr>
            <a:r>
              <a:rPr lang="en-US" b="1" dirty="0"/>
              <a:t>  </a:t>
            </a:r>
            <a:r>
              <a:rPr lang="ru-RU" b="1" dirty="0" smtClean="0"/>
              <a:t>  </a:t>
            </a:r>
            <a:r>
              <a:rPr lang="en-US" b="1" dirty="0" smtClean="0"/>
              <a:t>s </a:t>
            </a:r>
            <a:r>
              <a:rPr lang="en-US" b="1" dirty="0"/>
              <a:t>:= s + c;</a:t>
            </a:r>
            <a:endParaRPr lang="ru-RU" dirty="0"/>
          </a:p>
          <a:p>
            <a:pPr>
              <a:buNone/>
            </a:pPr>
            <a:r>
              <a:rPr lang="en-US" b="1" dirty="0"/>
              <a:t>  </a:t>
            </a:r>
            <a:r>
              <a:rPr lang="ru-RU" b="1" dirty="0" smtClean="0"/>
              <a:t>  </a:t>
            </a:r>
            <a:r>
              <a:rPr lang="en-US" b="1" dirty="0" smtClean="0"/>
              <a:t>if </a:t>
            </a:r>
            <a:r>
              <a:rPr lang="en-US" b="1" dirty="0"/>
              <a:t>c in['</a:t>
            </a:r>
            <a:r>
              <a:rPr lang="en-US" b="1" dirty="0" err="1"/>
              <a:t>a'..'z','A</a:t>
            </a:r>
            <a:r>
              <a:rPr lang="en-US" b="1" dirty="0"/>
              <a:t>'..'Z'] then</a:t>
            </a:r>
            <a:endParaRPr lang="ru-RU" dirty="0"/>
          </a:p>
          <a:p>
            <a:pPr>
              <a:buNone/>
            </a:pPr>
            <a:r>
              <a:rPr lang="en-US" b="1" dirty="0"/>
              <a:t>    </a:t>
            </a:r>
            <a:r>
              <a:rPr lang="ru-RU" b="1" dirty="0" smtClean="0"/>
              <a:t>  </a:t>
            </a:r>
            <a:r>
              <a:rPr lang="en-US" b="1" dirty="0" err="1" smtClean="0"/>
              <a:t>len</a:t>
            </a:r>
            <a:r>
              <a:rPr lang="en-US" b="1" dirty="0" smtClean="0"/>
              <a:t> </a:t>
            </a:r>
            <a:r>
              <a:rPr lang="en-US" b="1" dirty="0"/>
              <a:t>:= </a:t>
            </a:r>
            <a:r>
              <a:rPr lang="en-US" b="1" dirty="0" err="1"/>
              <a:t>len</a:t>
            </a:r>
            <a:r>
              <a:rPr lang="en-US" b="1" dirty="0"/>
              <a:t> + 1</a:t>
            </a:r>
            <a:endParaRPr lang="ru-RU" dirty="0"/>
          </a:p>
          <a:p>
            <a:pPr>
              <a:buNone/>
            </a:pPr>
            <a:r>
              <a:rPr lang="en-US" b="1" dirty="0"/>
              <a:t>  </a:t>
            </a:r>
            <a:r>
              <a:rPr lang="ru-RU" b="1" dirty="0" smtClean="0"/>
              <a:t>  </a:t>
            </a:r>
            <a:r>
              <a:rPr lang="en-US" b="1" dirty="0" smtClean="0"/>
              <a:t>else </a:t>
            </a:r>
            <a:endParaRPr lang="ru-RU" dirty="0"/>
          </a:p>
          <a:p>
            <a:pPr>
              <a:buNone/>
            </a:pPr>
            <a:r>
              <a:rPr lang="en-US" b="1" dirty="0"/>
              <a:t>    </a:t>
            </a:r>
            <a:r>
              <a:rPr lang="ru-RU" b="1" dirty="0" smtClean="0"/>
              <a:t>   </a:t>
            </a:r>
            <a:r>
              <a:rPr lang="en-US" b="1" dirty="0" smtClean="0"/>
              <a:t>begin</a:t>
            </a:r>
            <a:endParaRPr lang="ru-RU" dirty="0"/>
          </a:p>
          <a:p>
            <a:pPr>
              <a:buNone/>
            </a:pPr>
            <a:r>
              <a:rPr lang="en-US" b="1" dirty="0"/>
              <a:t>      </a:t>
            </a:r>
            <a:r>
              <a:rPr lang="ru-RU" b="1" dirty="0" smtClean="0"/>
              <a:t>     </a:t>
            </a:r>
            <a:r>
              <a:rPr lang="en-US" b="1" dirty="0" smtClean="0"/>
              <a:t>if </a:t>
            </a:r>
            <a:r>
              <a:rPr lang="en-US" b="1" dirty="0" err="1"/>
              <a:t>len</a:t>
            </a:r>
            <a:r>
              <a:rPr lang="en-US" b="1" dirty="0"/>
              <a:t> &gt; </a:t>
            </a:r>
            <a:r>
              <a:rPr lang="en-US" b="1" dirty="0" err="1" smtClean="0"/>
              <a:t>maxLen</a:t>
            </a:r>
            <a:r>
              <a:rPr lang="en-US" b="1" dirty="0" smtClean="0"/>
              <a:t> </a:t>
            </a:r>
            <a:r>
              <a:rPr lang="en-US" b="1" dirty="0"/>
              <a:t>then</a:t>
            </a:r>
            <a:endParaRPr lang="ru-RU" dirty="0"/>
          </a:p>
          <a:p>
            <a:pPr>
              <a:buNone/>
            </a:pPr>
            <a:r>
              <a:rPr lang="en-US" b="1" dirty="0"/>
              <a:t>       </a:t>
            </a:r>
            <a:r>
              <a:rPr lang="ru-RU" b="1" dirty="0" smtClean="0"/>
              <a:t>      </a:t>
            </a:r>
            <a:r>
              <a:rPr lang="en-US" b="1" dirty="0" smtClean="0"/>
              <a:t> </a:t>
            </a:r>
            <a:r>
              <a:rPr lang="en-US" b="1" dirty="0" err="1"/>
              <a:t>maxLen</a:t>
            </a:r>
            <a:r>
              <a:rPr lang="en-US" b="1" dirty="0"/>
              <a:t> := </a:t>
            </a:r>
            <a:r>
              <a:rPr lang="en-US" b="1" dirty="0" err="1"/>
              <a:t>len</a:t>
            </a:r>
            <a:r>
              <a:rPr lang="en-US" b="1" dirty="0"/>
              <a:t>;</a:t>
            </a:r>
            <a:endParaRPr lang="ru-RU" dirty="0"/>
          </a:p>
          <a:p>
            <a:pPr>
              <a:buNone/>
            </a:pPr>
            <a:r>
              <a:rPr lang="en-US" b="1" dirty="0"/>
              <a:t>      </a:t>
            </a:r>
            <a:r>
              <a:rPr lang="ru-RU" b="1" dirty="0" smtClean="0"/>
              <a:t>     </a:t>
            </a:r>
            <a:r>
              <a:rPr lang="en-US" b="1" dirty="0" err="1" smtClean="0"/>
              <a:t>len</a:t>
            </a:r>
            <a:r>
              <a:rPr lang="en-US" b="1" dirty="0" smtClean="0"/>
              <a:t> </a:t>
            </a:r>
            <a:r>
              <a:rPr lang="en-US" b="1" dirty="0"/>
              <a:t>:= 0;</a:t>
            </a:r>
            <a:endParaRPr lang="ru-RU" dirty="0"/>
          </a:p>
          <a:p>
            <a:pPr>
              <a:buNone/>
            </a:pPr>
            <a:r>
              <a:rPr lang="en-US" b="1" dirty="0"/>
              <a:t>    </a:t>
            </a:r>
            <a:r>
              <a:rPr lang="ru-RU" b="1" dirty="0" smtClean="0"/>
              <a:t>   </a:t>
            </a:r>
            <a:r>
              <a:rPr lang="en-US" b="1" dirty="0" smtClean="0"/>
              <a:t>end</a:t>
            </a:r>
            <a:r>
              <a:rPr lang="en-US" b="1" dirty="0"/>
              <a:t>;</a:t>
            </a:r>
            <a:endParaRPr lang="ru-RU" dirty="0"/>
          </a:p>
          <a:p>
            <a:pPr>
              <a:buNone/>
            </a:pPr>
            <a:r>
              <a:rPr lang="en-US" b="1" dirty="0"/>
              <a:t>until c = '.';</a:t>
            </a:r>
            <a:endParaRPr lang="ru-RU" dirty="0"/>
          </a:p>
          <a:p>
            <a:pPr>
              <a:buNone/>
            </a:pPr>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04664"/>
            <a:ext cx="8229600" cy="5832648"/>
          </a:xfrm>
        </p:spPr>
        <p:txBody>
          <a:bodyPr>
            <a:normAutofit fontScale="92500" lnSpcReduction="10000"/>
          </a:bodyPr>
          <a:lstStyle/>
          <a:p>
            <a:pPr algn="just">
              <a:buNone/>
            </a:pPr>
            <a:r>
              <a:rPr lang="ru-RU" sz="3000" dirty="0" smtClean="0"/>
              <a:t>  Теперь </a:t>
            </a:r>
            <a:r>
              <a:rPr lang="ru-RU" sz="3000" dirty="0"/>
              <a:t>нужно в цикле пройти всю прочитанную строку и «сдвинуть» каждый символ (точнее, его код) вправо на </a:t>
            </a:r>
            <a:r>
              <a:rPr lang="en-US" sz="3000" b="1" dirty="0" err="1"/>
              <a:t>maxLen</a:t>
            </a:r>
            <a:r>
              <a:rPr lang="ru-RU" sz="3000" dirty="0" smtClean="0"/>
              <a:t>:</a:t>
            </a:r>
          </a:p>
          <a:p>
            <a:pPr>
              <a:buNone/>
            </a:pPr>
            <a:endParaRPr lang="ru-RU" sz="3000" dirty="0" smtClean="0"/>
          </a:p>
          <a:p>
            <a:pPr>
              <a:buNone/>
            </a:pPr>
            <a:r>
              <a:rPr lang="en-US" sz="3000" b="1" dirty="0" smtClean="0"/>
              <a:t>for </a:t>
            </a:r>
            <a:r>
              <a:rPr lang="en-US" sz="3000" b="1" dirty="0" err="1"/>
              <a:t>i</a:t>
            </a:r>
            <a:r>
              <a:rPr lang="en-US" sz="3000" b="1" dirty="0"/>
              <a:t>:=1 to Length(s) do</a:t>
            </a:r>
            <a:endParaRPr lang="ru-RU" sz="3000" dirty="0"/>
          </a:p>
          <a:p>
            <a:pPr>
              <a:buNone/>
            </a:pPr>
            <a:r>
              <a:rPr lang="en-US" sz="3000" b="1" dirty="0"/>
              <a:t>   </a:t>
            </a:r>
            <a:r>
              <a:rPr lang="en-US" sz="3000" b="1" dirty="0" smtClean="0"/>
              <a:t>if </a:t>
            </a:r>
            <a:r>
              <a:rPr lang="en-US" sz="3000" b="1" dirty="0"/>
              <a:t>s[</a:t>
            </a:r>
            <a:r>
              <a:rPr lang="en-US" sz="3000" b="1" dirty="0" err="1"/>
              <a:t>i</a:t>
            </a:r>
            <a:r>
              <a:rPr lang="en-US" sz="3000" b="1" dirty="0"/>
              <a:t>] in ['</a:t>
            </a:r>
            <a:r>
              <a:rPr lang="en-US" sz="3000" b="1" dirty="0" err="1"/>
              <a:t>a'..'z','A</a:t>
            </a:r>
            <a:r>
              <a:rPr lang="en-US" sz="3000" b="1" dirty="0"/>
              <a:t>'..'Z'] then</a:t>
            </a:r>
            <a:endParaRPr lang="ru-RU" sz="3000" dirty="0"/>
          </a:p>
          <a:p>
            <a:pPr>
              <a:buNone/>
            </a:pPr>
            <a:r>
              <a:rPr lang="en-US" sz="3000" b="1" dirty="0"/>
              <a:t>   </a:t>
            </a:r>
            <a:r>
              <a:rPr lang="en-US" sz="3000" b="1" dirty="0" smtClean="0"/>
              <a:t>  </a:t>
            </a:r>
            <a:r>
              <a:rPr lang="en-US" sz="3000" b="1" dirty="0"/>
              <a:t>begin</a:t>
            </a:r>
            <a:endParaRPr lang="ru-RU" sz="3000" dirty="0"/>
          </a:p>
          <a:p>
            <a:pPr>
              <a:buNone/>
            </a:pPr>
            <a:r>
              <a:rPr lang="en-US" sz="3000" b="1" dirty="0"/>
              <a:t>   </a:t>
            </a:r>
            <a:r>
              <a:rPr lang="en-US" sz="3000" b="1" dirty="0" smtClean="0"/>
              <a:t>    </a:t>
            </a:r>
            <a:r>
              <a:rPr lang="en-US" sz="3000" b="1" dirty="0"/>
              <a:t>code := </a:t>
            </a:r>
            <a:r>
              <a:rPr lang="en-US" sz="3000" b="1" dirty="0" err="1"/>
              <a:t>Ord</a:t>
            </a:r>
            <a:r>
              <a:rPr lang="en-US" sz="3000" b="1" dirty="0"/>
              <a:t>(s[</a:t>
            </a:r>
            <a:r>
              <a:rPr lang="en-US" sz="3000" b="1" dirty="0" err="1"/>
              <a:t>i</a:t>
            </a:r>
            <a:r>
              <a:rPr lang="en-US" sz="3000" b="1" dirty="0"/>
              <a:t>]);  { </a:t>
            </a:r>
            <a:r>
              <a:rPr lang="en-US" sz="3000" b="1" dirty="0" err="1"/>
              <a:t>старый</a:t>
            </a:r>
            <a:r>
              <a:rPr lang="en-US" sz="3000" b="1" dirty="0"/>
              <a:t> </a:t>
            </a:r>
            <a:r>
              <a:rPr lang="en-US" sz="3000" b="1" dirty="0" err="1"/>
              <a:t>код</a:t>
            </a:r>
            <a:r>
              <a:rPr lang="en-US" sz="3000" b="1" dirty="0"/>
              <a:t> }</a:t>
            </a:r>
            <a:endParaRPr lang="ru-RU" sz="3000" dirty="0"/>
          </a:p>
          <a:p>
            <a:pPr>
              <a:buNone/>
            </a:pPr>
            <a:r>
              <a:rPr lang="en-US" sz="3000" b="1" dirty="0"/>
              <a:t>   </a:t>
            </a:r>
            <a:r>
              <a:rPr lang="en-US" sz="3000" b="1" dirty="0" smtClean="0"/>
              <a:t>    </a:t>
            </a:r>
            <a:r>
              <a:rPr lang="en-US" sz="3000" b="1" dirty="0" err="1" smtClean="0"/>
              <a:t>newcode</a:t>
            </a:r>
            <a:r>
              <a:rPr lang="en-US" sz="3000" b="1" dirty="0" smtClean="0"/>
              <a:t> </a:t>
            </a:r>
            <a:r>
              <a:rPr lang="en-US" sz="3000" b="1" dirty="0"/>
              <a:t>:= code - </a:t>
            </a:r>
            <a:r>
              <a:rPr lang="en-US" sz="3000" b="1" dirty="0" err="1"/>
              <a:t>maxLen</a:t>
            </a:r>
            <a:r>
              <a:rPr lang="en-US" sz="3000" b="1" dirty="0"/>
              <a:t>; </a:t>
            </a:r>
            <a:endParaRPr lang="en-US" sz="3000" b="1" dirty="0" smtClean="0"/>
          </a:p>
          <a:p>
            <a:pPr>
              <a:buNone/>
            </a:pPr>
            <a:r>
              <a:rPr lang="en-US" sz="3000" b="1" dirty="0" smtClean="0"/>
              <a:t>       { </a:t>
            </a:r>
            <a:r>
              <a:rPr lang="en-US" sz="3000" b="1" dirty="0" err="1"/>
              <a:t>новый</a:t>
            </a:r>
            <a:r>
              <a:rPr lang="en-US" sz="3000" b="1" dirty="0"/>
              <a:t> </a:t>
            </a:r>
            <a:r>
              <a:rPr lang="en-US" sz="3000" b="1" dirty="0" err="1"/>
              <a:t>код</a:t>
            </a:r>
            <a:r>
              <a:rPr lang="en-US" sz="3000" b="1" dirty="0"/>
              <a:t> } </a:t>
            </a:r>
            <a:endParaRPr lang="ru-RU" sz="3000" dirty="0"/>
          </a:p>
          <a:p>
            <a:pPr>
              <a:buNone/>
            </a:pPr>
            <a:r>
              <a:rPr lang="en-US" sz="3000" b="1" dirty="0"/>
              <a:t>       </a:t>
            </a:r>
            <a:r>
              <a:rPr lang="en-US" sz="3000" b="1" dirty="0" smtClean="0"/>
              <a:t>s</a:t>
            </a:r>
            <a:r>
              <a:rPr lang="ru-RU" sz="3000" b="1" dirty="0"/>
              <a:t>[</a:t>
            </a:r>
            <a:r>
              <a:rPr lang="en-US" sz="3000" b="1" dirty="0" err="1"/>
              <a:t>i</a:t>
            </a:r>
            <a:r>
              <a:rPr lang="ru-RU" sz="3000" b="1" dirty="0"/>
              <a:t>] := </a:t>
            </a:r>
            <a:r>
              <a:rPr lang="en-US" sz="3000" b="1" dirty="0" err="1"/>
              <a:t>Chr</a:t>
            </a:r>
            <a:r>
              <a:rPr lang="ru-RU" sz="3000" b="1" dirty="0" smtClean="0"/>
              <a:t>(</a:t>
            </a:r>
            <a:r>
              <a:rPr lang="en-US" sz="3000" b="1" dirty="0" err="1" smtClean="0"/>
              <a:t>newcode</a:t>
            </a:r>
            <a:r>
              <a:rPr lang="ru-RU" sz="3000" b="1" dirty="0" smtClean="0"/>
              <a:t>);</a:t>
            </a:r>
            <a:endParaRPr lang="ru-RU" sz="3000" dirty="0"/>
          </a:p>
          <a:p>
            <a:pPr>
              <a:buNone/>
            </a:pPr>
            <a:r>
              <a:rPr lang="ru-RU" sz="3000" b="1" dirty="0"/>
              <a:t>    </a:t>
            </a:r>
            <a:r>
              <a:rPr lang="en-US" sz="3000" b="1" dirty="0"/>
              <a:t> </a:t>
            </a:r>
            <a:r>
              <a:rPr lang="en-US" sz="3000" b="1" dirty="0" smtClean="0"/>
              <a:t>end</a:t>
            </a:r>
            <a:r>
              <a:rPr lang="ru-RU" sz="3000" b="1" dirty="0"/>
              <a:t>;</a:t>
            </a:r>
            <a:endParaRPr lang="ru-RU" sz="3000" dirty="0"/>
          </a:p>
          <a:p>
            <a:endParaRPr lang="ru-R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20680"/>
          </a:xfrm>
        </p:spPr>
        <p:txBody>
          <a:bodyPr>
            <a:normAutofit fontScale="85000" lnSpcReduction="20000"/>
          </a:bodyPr>
          <a:lstStyle/>
          <a:p>
            <a:pPr algn="just">
              <a:buNone/>
            </a:pPr>
            <a:r>
              <a:rPr lang="ru-RU" dirty="0" smtClean="0"/>
              <a:t>	Однако </a:t>
            </a:r>
            <a:r>
              <a:rPr lang="ru-RU" dirty="0"/>
              <a:t>такое решение не учитывает цикличность: например,  при сдвиге буквы </a:t>
            </a:r>
            <a:r>
              <a:rPr lang="ru-RU" b="1" dirty="0"/>
              <a:t>'</a:t>
            </a:r>
            <a:r>
              <a:rPr lang="en-US" b="1" dirty="0"/>
              <a:t>A</a:t>
            </a:r>
            <a:r>
              <a:rPr lang="ru-RU" b="1" dirty="0"/>
              <a:t>'</a:t>
            </a:r>
            <a:r>
              <a:rPr lang="ru-RU" dirty="0"/>
              <a:t> на 2 символа влево мы не получим </a:t>
            </a:r>
            <a:r>
              <a:rPr lang="ru-RU" b="1" dirty="0"/>
              <a:t>'</a:t>
            </a:r>
            <a:r>
              <a:rPr lang="en-US" b="1" dirty="0"/>
              <a:t>Y</a:t>
            </a:r>
            <a:r>
              <a:rPr lang="ru-RU" b="1" dirty="0"/>
              <a:t>'</a:t>
            </a:r>
            <a:r>
              <a:rPr lang="ru-RU" dirty="0"/>
              <a:t>. Поэтому после изменения кода нужно проверить, не вышел ли он за допустимые границы (диапазона латинских букв), а если вышел, то добавить к полученному коду 26 (число латинских букв), что обеспечит циклический сдвиг</a:t>
            </a:r>
            <a:r>
              <a:rPr lang="ru-RU" dirty="0" smtClean="0"/>
              <a:t>:</a:t>
            </a:r>
          </a:p>
          <a:p>
            <a:pPr>
              <a:buNone/>
            </a:pPr>
            <a:r>
              <a:rPr lang="en-US" b="1" dirty="0" err="1" smtClean="0"/>
              <a:t>newcode</a:t>
            </a:r>
            <a:r>
              <a:rPr lang="ru-RU" b="1" dirty="0" smtClean="0"/>
              <a:t> </a:t>
            </a:r>
            <a:r>
              <a:rPr lang="ru-RU" b="1" dirty="0"/>
              <a:t>:= </a:t>
            </a:r>
            <a:r>
              <a:rPr lang="en-US" b="1" dirty="0"/>
              <a:t>code</a:t>
            </a:r>
            <a:r>
              <a:rPr lang="ru-RU" b="1" dirty="0"/>
              <a:t> - </a:t>
            </a:r>
            <a:r>
              <a:rPr lang="en-US" b="1" dirty="0" err="1"/>
              <a:t>maxLen</a:t>
            </a:r>
            <a:r>
              <a:rPr lang="ru-RU" b="1" dirty="0"/>
              <a:t>; </a:t>
            </a:r>
            <a:endParaRPr lang="en-US" b="1" dirty="0" smtClean="0"/>
          </a:p>
          <a:p>
            <a:pPr>
              <a:buNone/>
            </a:pPr>
            <a:r>
              <a:rPr lang="ru-RU" b="1" dirty="0" smtClean="0"/>
              <a:t>{ </a:t>
            </a:r>
            <a:r>
              <a:rPr lang="ru-RU" b="1" dirty="0"/>
              <a:t>новый код } </a:t>
            </a:r>
            <a:endParaRPr lang="ru-RU" dirty="0"/>
          </a:p>
          <a:p>
            <a:pPr>
              <a:buNone/>
            </a:pPr>
            <a:r>
              <a:rPr lang="en-US" b="1" dirty="0"/>
              <a:t>{ </a:t>
            </a:r>
            <a:r>
              <a:rPr lang="en-US" b="1" dirty="0" err="1"/>
              <a:t>цикличность</a:t>
            </a:r>
            <a:r>
              <a:rPr lang="en-US" b="1" dirty="0"/>
              <a:t> }  </a:t>
            </a:r>
            <a:endParaRPr lang="ru-RU" dirty="0"/>
          </a:p>
          <a:p>
            <a:pPr>
              <a:buNone/>
            </a:pPr>
            <a:r>
              <a:rPr lang="en-US" b="1" dirty="0"/>
              <a:t>if s[</a:t>
            </a:r>
            <a:r>
              <a:rPr lang="en-US" b="1" dirty="0" err="1"/>
              <a:t>i</a:t>
            </a:r>
            <a:r>
              <a:rPr lang="en-US" b="1" dirty="0"/>
              <a:t>] in ['</a:t>
            </a:r>
            <a:r>
              <a:rPr lang="en-US" b="1" dirty="0" err="1"/>
              <a:t>a'..'z</a:t>
            </a:r>
            <a:r>
              <a:rPr lang="en-US" b="1" dirty="0"/>
              <a:t>'] then</a:t>
            </a:r>
            <a:endParaRPr lang="ru-RU" dirty="0"/>
          </a:p>
          <a:p>
            <a:pPr>
              <a:buNone/>
            </a:pPr>
            <a:r>
              <a:rPr lang="en-US" b="1" dirty="0"/>
              <a:t>  if </a:t>
            </a:r>
            <a:r>
              <a:rPr lang="en-US" b="1" dirty="0" err="1" smtClean="0"/>
              <a:t>newcode</a:t>
            </a:r>
            <a:r>
              <a:rPr lang="en-US" b="1" dirty="0" smtClean="0"/>
              <a:t> </a:t>
            </a:r>
            <a:r>
              <a:rPr lang="en-US" b="1" dirty="0"/>
              <a:t>&lt; </a:t>
            </a:r>
            <a:r>
              <a:rPr lang="en-US" b="1" dirty="0" err="1"/>
              <a:t>Ord</a:t>
            </a:r>
            <a:r>
              <a:rPr lang="en-US" b="1" dirty="0"/>
              <a:t>('a') </a:t>
            </a:r>
            <a:r>
              <a:rPr lang="en-US" b="1" dirty="0" smtClean="0"/>
              <a:t>then</a:t>
            </a:r>
          </a:p>
          <a:p>
            <a:pPr>
              <a:buNone/>
            </a:pPr>
            <a:r>
              <a:rPr lang="en-US" b="1" dirty="0" smtClean="0"/>
              <a:t>    </a:t>
            </a:r>
            <a:r>
              <a:rPr lang="en-US" b="1" dirty="0" err="1" smtClean="0"/>
              <a:t>newcode</a:t>
            </a:r>
            <a:r>
              <a:rPr lang="en-US" b="1" dirty="0" smtClean="0"/>
              <a:t> </a:t>
            </a:r>
            <a:r>
              <a:rPr lang="en-US" b="1" dirty="0"/>
              <a:t>:= </a:t>
            </a:r>
            <a:r>
              <a:rPr lang="en-US" b="1" dirty="0" err="1" smtClean="0"/>
              <a:t>newcode</a:t>
            </a:r>
            <a:r>
              <a:rPr lang="en-US" b="1" dirty="0" smtClean="0"/>
              <a:t> </a:t>
            </a:r>
            <a:r>
              <a:rPr lang="en-US" b="1" dirty="0"/>
              <a:t>+ 26;</a:t>
            </a:r>
            <a:endParaRPr lang="ru-RU" dirty="0"/>
          </a:p>
          <a:p>
            <a:pPr>
              <a:buNone/>
            </a:pPr>
            <a:r>
              <a:rPr lang="en-US" b="1" dirty="0"/>
              <a:t>if s[</a:t>
            </a:r>
            <a:r>
              <a:rPr lang="en-US" b="1" dirty="0" err="1"/>
              <a:t>i</a:t>
            </a:r>
            <a:r>
              <a:rPr lang="en-US" b="1" dirty="0"/>
              <a:t>] in ['A'..'Z'] then</a:t>
            </a:r>
            <a:endParaRPr lang="ru-RU" dirty="0"/>
          </a:p>
          <a:p>
            <a:pPr>
              <a:buNone/>
            </a:pPr>
            <a:r>
              <a:rPr lang="en-US" b="1" dirty="0"/>
              <a:t>  if </a:t>
            </a:r>
            <a:r>
              <a:rPr lang="en-US" b="1" dirty="0" err="1" smtClean="0"/>
              <a:t>newcode</a:t>
            </a:r>
            <a:r>
              <a:rPr lang="en-US" b="1" dirty="0" smtClean="0"/>
              <a:t> </a:t>
            </a:r>
            <a:r>
              <a:rPr lang="en-US" b="1" dirty="0"/>
              <a:t>&lt; </a:t>
            </a:r>
            <a:r>
              <a:rPr lang="en-US" b="1" dirty="0" err="1"/>
              <a:t>Ord</a:t>
            </a:r>
            <a:r>
              <a:rPr lang="en-US" b="1" dirty="0"/>
              <a:t>('A') </a:t>
            </a:r>
            <a:r>
              <a:rPr lang="en-US" b="1" dirty="0" smtClean="0"/>
              <a:t>then</a:t>
            </a:r>
          </a:p>
          <a:p>
            <a:pPr>
              <a:buNone/>
            </a:pPr>
            <a:r>
              <a:rPr lang="en-US" b="1" dirty="0" smtClean="0"/>
              <a:t>    </a:t>
            </a:r>
            <a:r>
              <a:rPr lang="en-US" b="1" dirty="0" err="1" smtClean="0"/>
              <a:t>newcode</a:t>
            </a:r>
            <a:r>
              <a:rPr lang="en-US" b="1" dirty="0" smtClean="0"/>
              <a:t> </a:t>
            </a:r>
            <a:r>
              <a:rPr lang="en-US" b="1" dirty="0"/>
              <a:t>:= </a:t>
            </a:r>
            <a:r>
              <a:rPr lang="en-US" b="1" dirty="0" err="1" smtClean="0"/>
              <a:t>newcode</a:t>
            </a:r>
            <a:r>
              <a:rPr lang="en-US" b="1" dirty="0" smtClean="0"/>
              <a:t> </a:t>
            </a:r>
            <a:r>
              <a:rPr lang="en-US" b="1" dirty="0"/>
              <a:t>+ 26;</a:t>
            </a:r>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760640"/>
          </a:xfrm>
        </p:spPr>
        <p:txBody>
          <a:bodyPr>
            <a:noAutofit/>
          </a:bodyPr>
          <a:lstStyle/>
          <a:p>
            <a:pPr>
              <a:buNone/>
            </a:pPr>
            <a:r>
              <a:rPr lang="en-US" sz="1600" b="1" dirty="0" err="1" smtClean="0"/>
              <a:t>var</a:t>
            </a:r>
            <a:r>
              <a:rPr lang="en-US" sz="1600" b="1" dirty="0" smtClean="0"/>
              <a:t> </a:t>
            </a:r>
            <a:r>
              <a:rPr lang="en-US" sz="1600" b="1" dirty="0"/>
              <a:t>c</a:t>
            </a:r>
            <a:r>
              <a:rPr lang="ru-RU" sz="1600" b="1" dirty="0"/>
              <a:t>: </a:t>
            </a:r>
            <a:r>
              <a:rPr lang="en-US" sz="1600" b="1" dirty="0"/>
              <a:t>char</a:t>
            </a:r>
            <a:r>
              <a:rPr lang="ru-RU" sz="1600" b="1" dirty="0"/>
              <a:t>;</a:t>
            </a:r>
            <a:endParaRPr lang="ru-RU" sz="1600" dirty="0"/>
          </a:p>
          <a:p>
            <a:pPr>
              <a:buNone/>
            </a:pPr>
            <a:r>
              <a:rPr lang="ru-RU" sz="1600" b="1" dirty="0"/>
              <a:t>    </a:t>
            </a:r>
            <a:r>
              <a:rPr lang="en-US" sz="1600" b="1" dirty="0"/>
              <a:t>s: string;</a:t>
            </a:r>
            <a:endParaRPr lang="ru-RU" sz="1600" dirty="0"/>
          </a:p>
          <a:p>
            <a:pPr>
              <a:buNone/>
            </a:pPr>
            <a:r>
              <a:rPr lang="en-US" sz="1600" b="1" dirty="0"/>
              <a:t>    </a:t>
            </a:r>
            <a:r>
              <a:rPr lang="en-US" sz="1600" b="1" dirty="0" err="1"/>
              <a:t>len</a:t>
            </a:r>
            <a:r>
              <a:rPr lang="en-US" sz="1600" b="1" dirty="0"/>
              <a:t>, </a:t>
            </a:r>
            <a:r>
              <a:rPr lang="en-US" sz="1600" b="1" dirty="0" err="1"/>
              <a:t>maxLen</a:t>
            </a:r>
            <a:r>
              <a:rPr lang="en-US" sz="1600" b="1" dirty="0"/>
              <a:t>, code, </a:t>
            </a:r>
            <a:r>
              <a:rPr lang="en-US" sz="1600" b="1" dirty="0" err="1"/>
              <a:t>i</a:t>
            </a:r>
            <a:r>
              <a:rPr lang="en-US" sz="1600" b="1" dirty="0"/>
              <a:t>, </a:t>
            </a:r>
            <a:r>
              <a:rPr lang="en-US" sz="1600" b="1" dirty="0" err="1" smtClean="0"/>
              <a:t>newcode</a:t>
            </a:r>
            <a:r>
              <a:rPr lang="en-US" sz="1600" b="1" dirty="0" smtClean="0"/>
              <a:t> : </a:t>
            </a:r>
            <a:r>
              <a:rPr lang="en-US" sz="1600" b="1" dirty="0"/>
              <a:t>integer;</a:t>
            </a:r>
            <a:endParaRPr lang="ru-RU" sz="1600" dirty="0"/>
          </a:p>
          <a:p>
            <a:pPr>
              <a:buNone/>
            </a:pPr>
            <a:r>
              <a:rPr lang="en-US" sz="1600" b="1" dirty="0"/>
              <a:t>begin</a:t>
            </a:r>
            <a:endParaRPr lang="ru-RU" sz="1600" dirty="0"/>
          </a:p>
          <a:p>
            <a:pPr>
              <a:buNone/>
            </a:pPr>
            <a:r>
              <a:rPr lang="en-US" sz="1600" b="1" dirty="0"/>
              <a:t>  s := '';</a:t>
            </a:r>
            <a:endParaRPr lang="ru-RU" sz="1600" dirty="0"/>
          </a:p>
          <a:p>
            <a:pPr>
              <a:buNone/>
            </a:pPr>
            <a:r>
              <a:rPr lang="en-US" sz="1600" b="1" dirty="0"/>
              <a:t>  </a:t>
            </a:r>
            <a:r>
              <a:rPr lang="en-US" sz="1600" b="1" dirty="0" err="1"/>
              <a:t>maxLen</a:t>
            </a:r>
            <a:r>
              <a:rPr lang="en-US" sz="1600" b="1" dirty="0"/>
              <a:t> := 0;</a:t>
            </a:r>
            <a:endParaRPr lang="ru-RU" sz="1600" dirty="0"/>
          </a:p>
          <a:p>
            <a:pPr>
              <a:buNone/>
            </a:pPr>
            <a:r>
              <a:rPr lang="en-US" sz="1600" b="1" dirty="0"/>
              <a:t>  </a:t>
            </a:r>
            <a:r>
              <a:rPr lang="en-US" sz="1600" b="1" dirty="0" err="1"/>
              <a:t>len</a:t>
            </a:r>
            <a:r>
              <a:rPr lang="ru-RU" sz="1600" b="1" dirty="0"/>
              <a:t> := 0;</a:t>
            </a:r>
            <a:endParaRPr lang="ru-RU" sz="1600" dirty="0"/>
          </a:p>
          <a:p>
            <a:pPr>
              <a:buNone/>
            </a:pPr>
            <a:r>
              <a:rPr lang="ru-RU" sz="1600" b="1" dirty="0"/>
              <a:t>  { чтение данных }</a:t>
            </a:r>
            <a:endParaRPr lang="ru-RU" sz="1600" dirty="0"/>
          </a:p>
          <a:p>
            <a:pPr>
              <a:buNone/>
            </a:pPr>
            <a:r>
              <a:rPr lang="ru-RU" sz="1600" b="1" dirty="0"/>
              <a:t>  </a:t>
            </a:r>
            <a:r>
              <a:rPr lang="en-US" sz="1600" b="1" dirty="0"/>
              <a:t>repeat</a:t>
            </a:r>
            <a:endParaRPr lang="ru-RU" sz="1600" dirty="0"/>
          </a:p>
          <a:p>
            <a:pPr>
              <a:buNone/>
            </a:pPr>
            <a:r>
              <a:rPr lang="ru-RU" sz="1600" b="1" dirty="0"/>
              <a:t>    </a:t>
            </a:r>
            <a:r>
              <a:rPr lang="en-US" sz="1600" b="1" dirty="0"/>
              <a:t>read</a:t>
            </a:r>
            <a:r>
              <a:rPr lang="ru-RU" sz="1600" b="1" dirty="0"/>
              <a:t>(</a:t>
            </a:r>
            <a:r>
              <a:rPr lang="en-US" sz="1600" b="1" dirty="0"/>
              <a:t>c</a:t>
            </a:r>
            <a:r>
              <a:rPr lang="ru-RU" sz="1600" b="1" dirty="0"/>
              <a:t>);</a:t>
            </a:r>
            <a:endParaRPr lang="ru-RU" sz="1600" dirty="0"/>
          </a:p>
          <a:p>
            <a:pPr>
              <a:buNone/>
            </a:pPr>
            <a:r>
              <a:rPr lang="ru-RU" sz="1600" b="1" dirty="0"/>
              <a:t>    </a:t>
            </a:r>
            <a:r>
              <a:rPr lang="en-US" sz="1600" b="1" dirty="0"/>
              <a:t>s := s + c;</a:t>
            </a:r>
            <a:endParaRPr lang="ru-RU" sz="1600" dirty="0"/>
          </a:p>
          <a:p>
            <a:pPr>
              <a:buNone/>
            </a:pPr>
            <a:r>
              <a:rPr lang="en-US" sz="1600" b="1" dirty="0"/>
              <a:t>    if c in['</a:t>
            </a:r>
            <a:r>
              <a:rPr lang="en-US" sz="1600" b="1" dirty="0" err="1"/>
              <a:t>a'..'z','A</a:t>
            </a:r>
            <a:r>
              <a:rPr lang="en-US" sz="1600" b="1" dirty="0"/>
              <a:t>'..'Z'] then</a:t>
            </a:r>
            <a:endParaRPr lang="ru-RU" sz="1600" dirty="0"/>
          </a:p>
          <a:p>
            <a:pPr>
              <a:buNone/>
            </a:pPr>
            <a:r>
              <a:rPr lang="en-US" sz="1600" b="1" dirty="0"/>
              <a:t>      </a:t>
            </a:r>
            <a:r>
              <a:rPr lang="en-US" sz="1600" b="1" dirty="0" err="1"/>
              <a:t>len</a:t>
            </a:r>
            <a:r>
              <a:rPr lang="en-US" sz="1600" b="1" dirty="0"/>
              <a:t> := </a:t>
            </a:r>
            <a:r>
              <a:rPr lang="en-US" sz="1600" b="1" dirty="0" err="1"/>
              <a:t>len</a:t>
            </a:r>
            <a:r>
              <a:rPr lang="en-US" sz="1600" b="1" dirty="0"/>
              <a:t> + 1</a:t>
            </a:r>
            <a:endParaRPr lang="ru-RU" sz="1600" dirty="0"/>
          </a:p>
          <a:p>
            <a:pPr>
              <a:buNone/>
            </a:pPr>
            <a:r>
              <a:rPr lang="en-US" sz="1600" b="1" dirty="0"/>
              <a:t>    else </a:t>
            </a:r>
            <a:endParaRPr lang="ru-RU" sz="1600" dirty="0"/>
          </a:p>
          <a:p>
            <a:pPr>
              <a:buNone/>
            </a:pPr>
            <a:r>
              <a:rPr lang="en-US" sz="1600" b="1" dirty="0"/>
              <a:t>      begin</a:t>
            </a:r>
            <a:endParaRPr lang="ru-RU" sz="1600" dirty="0"/>
          </a:p>
          <a:p>
            <a:pPr>
              <a:buNone/>
            </a:pPr>
            <a:r>
              <a:rPr lang="en-US" sz="1600" b="1" dirty="0"/>
              <a:t>        if </a:t>
            </a:r>
            <a:r>
              <a:rPr lang="en-US" sz="1600" b="1" dirty="0" err="1"/>
              <a:t>len</a:t>
            </a:r>
            <a:r>
              <a:rPr lang="en-US" sz="1600" b="1" dirty="0"/>
              <a:t> &gt; </a:t>
            </a:r>
            <a:r>
              <a:rPr lang="en-US" sz="1600" b="1" dirty="0" err="1"/>
              <a:t>maxLen</a:t>
            </a:r>
            <a:r>
              <a:rPr lang="en-US" sz="1600" b="1" dirty="0"/>
              <a:t> then</a:t>
            </a:r>
            <a:endParaRPr lang="ru-RU" sz="1600" dirty="0"/>
          </a:p>
          <a:p>
            <a:pPr>
              <a:buNone/>
            </a:pPr>
            <a:r>
              <a:rPr lang="en-US" sz="1600" b="1" dirty="0"/>
              <a:t>          </a:t>
            </a:r>
            <a:r>
              <a:rPr lang="en-US" sz="1600" b="1" dirty="0" err="1"/>
              <a:t>maxLen</a:t>
            </a:r>
            <a:r>
              <a:rPr lang="en-US" sz="1600" b="1" dirty="0"/>
              <a:t> := </a:t>
            </a:r>
            <a:r>
              <a:rPr lang="en-US" sz="1600" b="1" dirty="0" err="1"/>
              <a:t>len</a:t>
            </a:r>
            <a:r>
              <a:rPr lang="en-US" sz="1600" b="1" dirty="0"/>
              <a:t>;</a:t>
            </a:r>
            <a:endParaRPr lang="ru-RU" sz="1600" dirty="0"/>
          </a:p>
          <a:p>
            <a:pPr>
              <a:buNone/>
            </a:pPr>
            <a:r>
              <a:rPr lang="en-US" sz="1600" b="1" dirty="0"/>
              <a:t>        </a:t>
            </a:r>
            <a:r>
              <a:rPr lang="en-US" sz="1600" b="1" dirty="0" err="1"/>
              <a:t>len</a:t>
            </a:r>
            <a:r>
              <a:rPr lang="en-US" sz="1600" b="1" dirty="0"/>
              <a:t> := 0;</a:t>
            </a:r>
            <a:endParaRPr lang="ru-RU" sz="1600" dirty="0"/>
          </a:p>
          <a:p>
            <a:pPr>
              <a:buNone/>
            </a:pPr>
            <a:r>
              <a:rPr lang="en-US" sz="1600" b="1" dirty="0"/>
              <a:t>      end;</a:t>
            </a:r>
            <a:endParaRPr lang="ru-RU" sz="1600" dirty="0"/>
          </a:p>
          <a:p>
            <a:pPr>
              <a:buNone/>
            </a:pPr>
            <a:r>
              <a:rPr lang="en-US" sz="1600" b="1" dirty="0"/>
              <a:t>  until c = '.';</a:t>
            </a:r>
            <a:endParaRPr lang="ru-RU" sz="1600" dirty="0"/>
          </a:p>
          <a:p>
            <a:pPr>
              <a:buNone/>
            </a:pPr>
            <a:endParaRPr lang="ru-RU" sz="1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lnSpcReduction="10000"/>
          </a:bodyPr>
          <a:lstStyle/>
          <a:p>
            <a:pPr>
              <a:buNone/>
            </a:pPr>
            <a:r>
              <a:rPr lang="ru-RU" sz="1800" b="1" dirty="0"/>
              <a:t> { сдвиг кодов на </a:t>
            </a:r>
            <a:r>
              <a:rPr lang="en-US" sz="1800" b="1" dirty="0" err="1"/>
              <a:t>maxLen</a:t>
            </a:r>
            <a:r>
              <a:rPr lang="ru-RU" sz="1800" b="1" dirty="0"/>
              <a:t> влево }</a:t>
            </a:r>
            <a:endParaRPr lang="ru-RU" sz="1800" dirty="0"/>
          </a:p>
          <a:p>
            <a:pPr>
              <a:buNone/>
            </a:pPr>
            <a:r>
              <a:rPr lang="ru-RU" sz="1800" b="1" dirty="0"/>
              <a:t>  </a:t>
            </a:r>
            <a:r>
              <a:rPr lang="en-US" sz="1800" b="1" dirty="0"/>
              <a:t>for </a:t>
            </a:r>
            <a:r>
              <a:rPr lang="en-US" sz="1800" b="1" dirty="0" err="1"/>
              <a:t>i</a:t>
            </a:r>
            <a:r>
              <a:rPr lang="en-US" sz="1800" b="1" dirty="0"/>
              <a:t>:=1 to Length(s) do</a:t>
            </a:r>
            <a:endParaRPr lang="ru-RU" sz="1800" dirty="0"/>
          </a:p>
          <a:p>
            <a:pPr>
              <a:buNone/>
            </a:pPr>
            <a:r>
              <a:rPr lang="en-US" sz="1800" b="1" dirty="0"/>
              <a:t>    if s[</a:t>
            </a:r>
            <a:r>
              <a:rPr lang="en-US" sz="1800" b="1" dirty="0" err="1"/>
              <a:t>i</a:t>
            </a:r>
            <a:r>
              <a:rPr lang="en-US" sz="1800" b="1" dirty="0"/>
              <a:t>] in ['</a:t>
            </a:r>
            <a:r>
              <a:rPr lang="en-US" sz="1800" b="1" dirty="0" err="1"/>
              <a:t>a'..'z','A</a:t>
            </a:r>
            <a:r>
              <a:rPr lang="en-US" sz="1800" b="1" dirty="0"/>
              <a:t>'..'Z'] then</a:t>
            </a:r>
            <a:endParaRPr lang="ru-RU" sz="1800" dirty="0"/>
          </a:p>
          <a:p>
            <a:pPr>
              <a:buNone/>
            </a:pPr>
            <a:r>
              <a:rPr lang="en-US" sz="1800" b="1" dirty="0"/>
              <a:t>      begin</a:t>
            </a:r>
            <a:endParaRPr lang="ru-RU" sz="1800" dirty="0"/>
          </a:p>
          <a:p>
            <a:pPr>
              <a:buNone/>
            </a:pPr>
            <a:r>
              <a:rPr lang="en-US" sz="1800" b="1" dirty="0"/>
              <a:t>        code := </a:t>
            </a:r>
            <a:r>
              <a:rPr lang="en-US" sz="1800" b="1" dirty="0" err="1"/>
              <a:t>Ord</a:t>
            </a:r>
            <a:r>
              <a:rPr lang="en-US" sz="1800" b="1" dirty="0"/>
              <a:t>(s[</a:t>
            </a:r>
            <a:r>
              <a:rPr lang="en-US" sz="1800" b="1" dirty="0" err="1"/>
              <a:t>i</a:t>
            </a:r>
            <a:r>
              <a:rPr lang="en-US" sz="1800" b="1" dirty="0"/>
              <a:t>]);  { </a:t>
            </a:r>
            <a:r>
              <a:rPr lang="en-US" sz="1800" b="1" dirty="0" err="1"/>
              <a:t>старый</a:t>
            </a:r>
            <a:r>
              <a:rPr lang="en-US" sz="1800" b="1" dirty="0"/>
              <a:t> </a:t>
            </a:r>
            <a:r>
              <a:rPr lang="en-US" sz="1800" b="1" dirty="0" err="1"/>
              <a:t>код</a:t>
            </a:r>
            <a:r>
              <a:rPr lang="en-US" sz="1800" b="1" dirty="0"/>
              <a:t> }</a:t>
            </a:r>
            <a:endParaRPr lang="ru-RU" sz="1800" dirty="0"/>
          </a:p>
          <a:p>
            <a:pPr>
              <a:buNone/>
            </a:pPr>
            <a:r>
              <a:rPr lang="en-US" sz="1800" b="1" dirty="0"/>
              <a:t> </a:t>
            </a:r>
            <a:r>
              <a:rPr lang="en-US" sz="1800" b="1" dirty="0" smtClean="0"/>
              <a:t>       </a:t>
            </a:r>
            <a:r>
              <a:rPr lang="en-US" sz="1800" b="1" dirty="0" err="1" smtClean="0"/>
              <a:t>newcode</a:t>
            </a:r>
            <a:r>
              <a:rPr lang="en-US" sz="1800" b="1" dirty="0" smtClean="0"/>
              <a:t> </a:t>
            </a:r>
            <a:r>
              <a:rPr lang="en-US" sz="1800" b="1" dirty="0"/>
              <a:t>:= code - </a:t>
            </a:r>
            <a:r>
              <a:rPr lang="en-US" sz="1800" b="1" dirty="0" err="1"/>
              <a:t>maxLen</a:t>
            </a:r>
            <a:r>
              <a:rPr lang="en-US" sz="1800" b="1" dirty="0"/>
              <a:t>; { </a:t>
            </a:r>
            <a:r>
              <a:rPr lang="en-US" sz="1800" b="1" dirty="0" err="1"/>
              <a:t>новый</a:t>
            </a:r>
            <a:r>
              <a:rPr lang="en-US" sz="1800" b="1" dirty="0"/>
              <a:t> </a:t>
            </a:r>
            <a:r>
              <a:rPr lang="en-US" sz="1800" b="1" dirty="0" err="1"/>
              <a:t>код</a:t>
            </a:r>
            <a:r>
              <a:rPr lang="en-US" sz="1800" b="1" dirty="0"/>
              <a:t> } </a:t>
            </a:r>
            <a:endParaRPr lang="ru-RU" sz="1800" dirty="0"/>
          </a:p>
          <a:p>
            <a:pPr>
              <a:buNone/>
            </a:pPr>
            <a:r>
              <a:rPr lang="en-US" sz="1800" b="1" dirty="0"/>
              <a:t>        { </a:t>
            </a:r>
            <a:r>
              <a:rPr lang="en-US" sz="1800" b="1" dirty="0" err="1"/>
              <a:t>цикличность</a:t>
            </a:r>
            <a:r>
              <a:rPr lang="en-US" sz="1800" b="1" dirty="0"/>
              <a:t> }  </a:t>
            </a:r>
            <a:endParaRPr lang="ru-RU" sz="1800" dirty="0"/>
          </a:p>
          <a:p>
            <a:pPr>
              <a:buNone/>
            </a:pPr>
            <a:r>
              <a:rPr lang="en-US" sz="1800" b="1" dirty="0"/>
              <a:t>        if s[</a:t>
            </a:r>
            <a:r>
              <a:rPr lang="en-US" sz="1800" b="1" dirty="0" err="1"/>
              <a:t>i</a:t>
            </a:r>
            <a:r>
              <a:rPr lang="en-US" sz="1800" b="1" dirty="0"/>
              <a:t>] in ['</a:t>
            </a:r>
            <a:r>
              <a:rPr lang="en-US" sz="1800" b="1" dirty="0" err="1"/>
              <a:t>a'..'z</a:t>
            </a:r>
            <a:r>
              <a:rPr lang="en-US" sz="1800" b="1" dirty="0"/>
              <a:t>'] then</a:t>
            </a:r>
            <a:endParaRPr lang="ru-RU" sz="1800" dirty="0"/>
          </a:p>
          <a:p>
            <a:pPr>
              <a:buNone/>
            </a:pPr>
            <a:r>
              <a:rPr lang="en-US" sz="1800" b="1" dirty="0"/>
              <a:t>          if </a:t>
            </a:r>
            <a:r>
              <a:rPr lang="en-US" sz="1800" b="1" dirty="0" err="1" smtClean="0"/>
              <a:t>newcode</a:t>
            </a:r>
            <a:r>
              <a:rPr lang="en-US" sz="1800" b="1" dirty="0" smtClean="0"/>
              <a:t> </a:t>
            </a:r>
            <a:r>
              <a:rPr lang="en-US" sz="1800" b="1" dirty="0"/>
              <a:t>&lt; </a:t>
            </a:r>
            <a:r>
              <a:rPr lang="en-US" sz="1800" b="1" dirty="0" err="1"/>
              <a:t>Ord</a:t>
            </a:r>
            <a:r>
              <a:rPr lang="en-US" sz="1800" b="1" dirty="0"/>
              <a:t>('a') </a:t>
            </a:r>
            <a:r>
              <a:rPr lang="en-US" sz="1800" b="1" dirty="0" smtClean="0"/>
              <a:t>then</a:t>
            </a:r>
          </a:p>
          <a:p>
            <a:pPr>
              <a:buNone/>
            </a:pPr>
            <a:r>
              <a:rPr lang="en-US" sz="1800" b="1" dirty="0" smtClean="0"/>
              <a:t>             </a:t>
            </a:r>
            <a:r>
              <a:rPr lang="en-US" sz="1800" b="1" dirty="0" err="1" smtClean="0"/>
              <a:t>newcode</a:t>
            </a:r>
            <a:r>
              <a:rPr lang="en-US" sz="1800" b="1" dirty="0" smtClean="0"/>
              <a:t> </a:t>
            </a:r>
            <a:r>
              <a:rPr lang="en-US" sz="1800" b="1" dirty="0"/>
              <a:t>:= </a:t>
            </a:r>
            <a:r>
              <a:rPr lang="en-US" sz="1800" b="1" dirty="0" err="1" smtClean="0"/>
              <a:t>newcode</a:t>
            </a:r>
            <a:r>
              <a:rPr lang="en-US" sz="1800" b="1" dirty="0" smtClean="0"/>
              <a:t> </a:t>
            </a:r>
            <a:r>
              <a:rPr lang="en-US" sz="1800" b="1" dirty="0"/>
              <a:t>+ 26;</a:t>
            </a:r>
            <a:endParaRPr lang="ru-RU" sz="1800" dirty="0"/>
          </a:p>
          <a:p>
            <a:pPr>
              <a:buNone/>
            </a:pPr>
            <a:r>
              <a:rPr lang="en-US" sz="1800" b="1" dirty="0"/>
              <a:t>        </a:t>
            </a:r>
            <a:r>
              <a:rPr lang="en-US" sz="1800" b="1" dirty="0" smtClean="0"/>
              <a:t> if </a:t>
            </a:r>
            <a:r>
              <a:rPr lang="en-US" sz="1800" b="1" dirty="0"/>
              <a:t>s[</a:t>
            </a:r>
            <a:r>
              <a:rPr lang="en-US" sz="1800" b="1" dirty="0" err="1"/>
              <a:t>i</a:t>
            </a:r>
            <a:r>
              <a:rPr lang="en-US" sz="1800" b="1" dirty="0"/>
              <a:t>] in ['A'..'Z'] then</a:t>
            </a:r>
            <a:endParaRPr lang="ru-RU" sz="1800" dirty="0"/>
          </a:p>
          <a:p>
            <a:pPr>
              <a:buNone/>
            </a:pPr>
            <a:r>
              <a:rPr lang="en-US" sz="1800" b="1" dirty="0"/>
              <a:t>           if </a:t>
            </a:r>
            <a:r>
              <a:rPr lang="en-US" sz="1800" b="1" dirty="0" err="1" smtClean="0"/>
              <a:t>newcode</a:t>
            </a:r>
            <a:r>
              <a:rPr lang="en-US" sz="1800" b="1" dirty="0" smtClean="0"/>
              <a:t> </a:t>
            </a:r>
            <a:r>
              <a:rPr lang="en-US" sz="1800" b="1" dirty="0"/>
              <a:t>&lt; </a:t>
            </a:r>
            <a:r>
              <a:rPr lang="en-US" sz="1800" b="1" dirty="0" err="1"/>
              <a:t>Ord</a:t>
            </a:r>
            <a:r>
              <a:rPr lang="en-US" sz="1800" b="1" dirty="0"/>
              <a:t>('A') </a:t>
            </a:r>
            <a:endParaRPr lang="en-US" sz="1800" b="1" dirty="0" smtClean="0"/>
          </a:p>
          <a:p>
            <a:pPr>
              <a:buNone/>
            </a:pPr>
            <a:r>
              <a:rPr lang="en-US" sz="1800" b="1" dirty="0" smtClean="0"/>
              <a:t>              then </a:t>
            </a:r>
            <a:r>
              <a:rPr lang="en-US" sz="1800" b="1" dirty="0" err="1" smtClean="0"/>
              <a:t>newcode</a:t>
            </a:r>
            <a:r>
              <a:rPr lang="en-US" sz="1800" b="1" dirty="0" smtClean="0"/>
              <a:t> </a:t>
            </a:r>
            <a:r>
              <a:rPr lang="en-US" sz="1800" b="1" dirty="0"/>
              <a:t>:= </a:t>
            </a:r>
            <a:r>
              <a:rPr lang="en-US" sz="1800" b="1" dirty="0" err="1" smtClean="0"/>
              <a:t>newcode</a:t>
            </a:r>
            <a:r>
              <a:rPr lang="en-US" sz="1800" b="1" dirty="0" smtClean="0"/>
              <a:t> </a:t>
            </a:r>
            <a:r>
              <a:rPr lang="en-US" sz="1800" b="1" dirty="0"/>
              <a:t>+ 26;</a:t>
            </a:r>
            <a:endParaRPr lang="ru-RU" sz="1800" dirty="0"/>
          </a:p>
          <a:p>
            <a:pPr>
              <a:buNone/>
            </a:pPr>
            <a:r>
              <a:rPr lang="ru-RU" sz="1800" b="1" dirty="0"/>
              <a:t>        { запись нового кода }  </a:t>
            </a:r>
            <a:endParaRPr lang="ru-RU" sz="1800" dirty="0"/>
          </a:p>
          <a:p>
            <a:pPr>
              <a:buNone/>
            </a:pPr>
            <a:r>
              <a:rPr lang="ru-RU" sz="1800" b="1" dirty="0"/>
              <a:t>        </a:t>
            </a:r>
            <a:r>
              <a:rPr lang="en-US" sz="1800" b="1" dirty="0"/>
              <a:t>s</a:t>
            </a:r>
            <a:r>
              <a:rPr lang="ru-RU" sz="1800" b="1" dirty="0"/>
              <a:t>[</a:t>
            </a:r>
            <a:r>
              <a:rPr lang="en-US" sz="1800" b="1" dirty="0" err="1"/>
              <a:t>i</a:t>
            </a:r>
            <a:r>
              <a:rPr lang="ru-RU" sz="1800" b="1" dirty="0"/>
              <a:t>] := </a:t>
            </a:r>
            <a:r>
              <a:rPr lang="en-US" sz="1800" b="1" dirty="0" err="1"/>
              <a:t>Chr</a:t>
            </a:r>
            <a:r>
              <a:rPr lang="ru-RU" sz="1800" b="1" dirty="0" smtClean="0"/>
              <a:t>(</a:t>
            </a:r>
            <a:r>
              <a:rPr lang="en-US" sz="1800" b="1" dirty="0" err="1" smtClean="0"/>
              <a:t>newcode</a:t>
            </a:r>
            <a:r>
              <a:rPr lang="ru-RU" sz="1800" b="1" dirty="0" smtClean="0"/>
              <a:t>);</a:t>
            </a:r>
            <a:endParaRPr lang="ru-RU" sz="1800" dirty="0"/>
          </a:p>
          <a:p>
            <a:pPr>
              <a:buNone/>
            </a:pPr>
            <a:r>
              <a:rPr lang="ru-RU" sz="1800" b="1" dirty="0"/>
              <a:t>    </a:t>
            </a:r>
            <a:r>
              <a:rPr lang="en-US" sz="1800" b="1" dirty="0"/>
              <a:t>  end;</a:t>
            </a:r>
            <a:endParaRPr lang="ru-RU" sz="1800" dirty="0"/>
          </a:p>
          <a:p>
            <a:pPr>
              <a:buNone/>
            </a:pPr>
            <a:r>
              <a:rPr lang="en-US" sz="1800" b="1" dirty="0"/>
              <a:t>  </a:t>
            </a:r>
            <a:r>
              <a:rPr lang="en-US" sz="1800" b="1" dirty="0" err="1"/>
              <a:t>writeln</a:t>
            </a:r>
            <a:r>
              <a:rPr lang="en-US" sz="1800" b="1" dirty="0"/>
              <a:t>(s);</a:t>
            </a:r>
            <a:endParaRPr lang="ru-RU" sz="1800" dirty="0"/>
          </a:p>
          <a:p>
            <a:pPr>
              <a:buNone/>
            </a:pPr>
            <a:r>
              <a:rPr lang="en-US" sz="1800" b="1" dirty="0"/>
              <a:t>end.</a:t>
            </a:r>
            <a:endParaRPr lang="ru-RU" sz="1800" dirty="0"/>
          </a:p>
          <a:p>
            <a:pPr>
              <a:buNone/>
            </a:pPr>
            <a:r>
              <a:rPr lang="ru-RU" sz="1800" dirty="0"/>
              <a:t> </a:t>
            </a:r>
          </a:p>
          <a:p>
            <a:endParaRPr lang="ru-RU" sz="1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770856"/>
          </a:xfrm>
        </p:spPr>
        <p:txBody>
          <a:bodyPr/>
          <a:lstStyle/>
          <a:p>
            <a:pPr>
              <a:buNone/>
            </a:pPr>
            <a:r>
              <a:rPr lang="ru-RU" dirty="0" smtClean="0"/>
              <a:t>  </a:t>
            </a:r>
          </a:p>
          <a:p>
            <a:pPr>
              <a:buNone/>
            </a:pPr>
            <a:endParaRPr lang="ru-RU" dirty="0" smtClean="0"/>
          </a:p>
          <a:p>
            <a:pPr>
              <a:buNone/>
            </a:pPr>
            <a:endParaRPr lang="ru-RU" dirty="0" smtClean="0"/>
          </a:p>
          <a:p>
            <a:pPr>
              <a:buNone/>
            </a:pPr>
            <a:endParaRPr lang="ru-RU" dirty="0" smtClean="0"/>
          </a:p>
          <a:p>
            <a:pPr algn="ctr">
              <a:buNone/>
            </a:pPr>
            <a:r>
              <a:rPr lang="ru-RU" dirty="0" smtClean="0"/>
              <a:t>Сайт К. Полякова </a:t>
            </a:r>
            <a:r>
              <a:rPr lang="ru-RU" u="sng" dirty="0" err="1" smtClean="0">
                <a:hlinkClick r:id="rId2"/>
              </a:rPr>
              <a:t>http</a:t>
            </a:r>
            <a:r>
              <a:rPr lang="ru-RU" u="sng" dirty="0" smtClean="0">
                <a:hlinkClick r:id="rId2"/>
              </a:rPr>
              <a:t>://</a:t>
            </a:r>
            <a:r>
              <a:rPr lang="ru-RU" u="sng" dirty="0" err="1" smtClean="0">
                <a:hlinkClick r:id="rId2"/>
              </a:rPr>
              <a:t>kpolyakov.narod.ru</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smtClean="0"/>
              <a:t>Задача </a:t>
            </a:r>
            <a:r>
              <a:rPr lang="ru-RU" dirty="0" err="1" smtClean="0"/>
              <a:t>С1</a:t>
            </a:r>
            <a:endParaRPr lang="ru-RU" dirty="0"/>
          </a:p>
        </p:txBody>
      </p:sp>
      <p:sp>
        <p:nvSpPr>
          <p:cNvPr id="5" name="Подзаголовок 4"/>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sz="half" idx="2"/>
          </p:nvPr>
        </p:nvSpPr>
        <p:spPr>
          <a:xfrm>
            <a:off x="323528" y="692696"/>
            <a:ext cx="8424936" cy="5544616"/>
          </a:xfrm>
        </p:spPr>
        <p:txBody>
          <a:bodyPr>
            <a:normAutofit fontScale="85000" lnSpcReduction="20000"/>
          </a:bodyPr>
          <a:lstStyle/>
          <a:p>
            <a:pPr lvl="0" algn="just">
              <a:buNone/>
            </a:pPr>
            <a:r>
              <a:rPr lang="ru-RU" dirty="0" smtClean="0"/>
              <a:t>	Требовалось </a:t>
            </a:r>
            <a:r>
              <a:rPr lang="ru-RU" dirty="0"/>
              <a:t>написать программу, при выполнении которой с клавиатуры считываются координаты точки на плоскости  (</a:t>
            </a:r>
            <a:r>
              <a:rPr lang="ru-RU" dirty="0" err="1"/>
              <a:t>x</a:t>
            </a:r>
            <a:r>
              <a:rPr lang="ru-RU" dirty="0"/>
              <a:t>, </a:t>
            </a:r>
            <a:r>
              <a:rPr lang="ru-RU" dirty="0" err="1"/>
              <a:t>y</a:t>
            </a:r>
            <a:r>
              <a:rPr lang="ru-RU" dirty="0"/>
              <a:t> – действительные числа) и определяется принадлежность этой точки заданной закрашенной области (включая границы). Программист торопился и написал программу неправильно.</a:t>
            </a:r>
          </a:p>
          <a:p>
            <a:pPr>
              <a:buNone/>
            </a:pPr>
            <a:r>
              <a:rPr lang="en-US" b="1" dirty="0" err="1"/>
              <a:t>var</a:t>
            </a:r>
            <a:r>
              <a:rPr lang="en-US" b="1" dirty="0"/>
              <a:t> x</a:t>
            </a:r>
            <a:r>
              <a:rPr lang="ru-RU" b="1" dirty="0"/>
              <a:t>,</a:t>
            </a:r>
            <a:r>
              <a:rPr lang="en-US" b="1" dirty="0"/>
              <a:t>y</a:t>
            </a:r>
            <a:r>
              <a:rPr lang="ru-RU" b="1" dirty="0"/>
              <a:t>: </a:t>
            </a:r>
            <a:r>
              <a:rPr lang="en-US" b="1" dirty="0"/>
              <a:t>real</a:t>
            </a:r>
            <a:r>
              <a:rPr lang="ru-RU" b="1" dirty="0"/>
              <a:t>;</a:t>
            </a:r>
            <a:endParaRPr lang="ru-RU" dirty="0"/>
          </a:p>
          <a:p>
            <a:pPr>
              <a:buNone/>
            </a:pPr>
            <a:r>
              <a:rPr lang="en-US" b="1" dirty="0"/>
              <a:t>begin</a:t>
            </a:r>
            <a:endParaRPr lang="ru-RU" dirty="0"/>
          </a:p>
          <a:p>
            <a:pPr>
              <a:buNone/>
            </a:pPr>
            <a:r>
              <a:rPr lang="en-US" b="1" dirty="0" err="1"/>
              <a:t>readln</a:t>
            </a:r>
            <a:r>
              <a:rPr lang="ru-RU" b="1" dirty="0"/>
              <a:t>(</a:t>
            </a:r>
            <a:r>
              <a:rPr lang="en-US" b="1" dirty="0"/>
              <a:t>x</a:t>
            </a:r>
            <a:r>
              <a:rPr lang="ru-RU" b="1" dirty="0"/>
              <a:t>,</a:t>
            </a:r>
            <a:r>
              <a:rPr lang="en-US" b="1" dirty="0"/>
              <a:t>y</a:t>
            </a:r>
            <a:r>
              <a:rPr lang="ru-RU" b="1" dirty="0"/>
              <a:t>);</a:t>
            </a:r>
            <a:endParaRPr lang="ru-RU" dirty="0"/>
          </a:p>
          <a:p>
            <a:pPr>
              <a:buNone/>
            </a:pPr>
            <a:r>
              <a:rPr lang="en-US" b="1" dirty="0" smtClean="0"/>
              <a:t> if y&gt;=0 then</a:t>
            </a:r>
            <a:endParaRPr lang="ru-RU" dirty="0" smtClean="0"/>
          </a:p>
          <a:p>
            <a:pPr>
              <a:buNone/>
            </a:pPr>
            <a:r>
              <a:rPr lang="en-US" b="1" dirty="0" smtClean="0"/>
              <a:t> </a:t>
            </a:r>
            <a:r>
              <a:rPr lang="ru-RU" b="1" dirty="0" smtClean="0"/>
              <a:t>  </a:t>
            </a:r>
            <a:r>
              <a:rPr lang="en-US" b="1" dirty="0" smtClean="0"/>
              <a:t>if </a:t>
            </a:r>
            <a:r>
              <a:rPr lang="en-US" b="1" dirty="0"/>
              <a:t>y</a:t>
            </a:r>
            <a:r>
              <a:rPr lang="ru-RU" b="1" dirty="0" smtClean="0"/>
              <a:t>&lt;=</a:t>
            </a:r>
            <a:r>
              <a:rPr lang="en-US" b="1" dirty="0" smtClean="0"/>
              <a:t>x</a:t>
            </a:r>
            <a:r>
              <a:rPr lang="ru-RU" b="1" dirty="0" smtClean="0"/>
              <a:t>+2</a:t>
            </a:r>
            <a:r>
              <a:rPr lang="en-US" b="1" dirty="0" smtClean="0"/>
              <a:t> </a:t>
            </a:r>
            <a:r>
              <a:rPr lang="en-US" b="1" dirty="0"/>
              <a:t>then</a:t>
            </a:r>
            <a:endParaRPr lang="ru-RU" dirty="0"/>
          </a:p>
          <a:p>
            <a:pPr>
              <a:buNone/>
            </a:pPr>
            <a:r>
              <a:rPr lang="ru-RU" b="1" dirty="0" smtClean="0"/>
              <a:t>      </a:t>
            </a:r>
            <a:r>
              <a:rPr lang="en-US" b="1" dirty="0" smtClean="0"/>
              <a:t>if </a:t>
            </a:r>
            <a:r>
              <a:rPr lang="en-US" b="1" dirty="0"/>
              <a:t>y&gt;=x*x then</a:t>
            </a:r>
            <a:endParaRPr lang="ru-RU" dirty="0"/>
          </a:p>
          <a:p>
            <a:pPr>
              <a:buNone/>
            </a:pPr>
            <a:r>
              <a:rPr lang="en-US" b="1" dirty="0"/>
              <a:t>      write</a:t>
            </a:r>
            <a:r>
              <a:rPr lang="ru-RU" b="1" dirty="0"/>
              <a:t>('принадлежит')</a:t>
            </a:r>
            <a:endParaRPr lang="ru-RU" dirty="0"/>
          </a:p>
          <a:p>
            <a:pPr>
              <a:buNone/>
            </a:pPr>
            <a:r>
              <a:rPr lang="ru-RU" b="1" dirty="0"/>
              <a:t>    </a:t>
            </a:r>
            <a:r>
              <a:rPr lang="en-US" b="1" dirty="0"/>
              <a:t>else</a:t>
            </a:r>
            <a:endParaRPr lang="ru-RU" dirty="0"/>
          </a:p>
          <a:p>
            <a:pPr>
              <a:buNone/>
            </a:pPr>
            <a:r>
              <a:rPr lang="ru-RU" b="1" dirty="0"/>
              <a:t>      </a:t>
            </a:r>
            <a:r>
              <a:rPr lang="en-US" b="1" dirty="0"/>
              <a:t>write</a:t>
            </a:r>
            <a:r>
              <a:rPr lang="ru-RU" b="1" dirty="0"/>
              <a:t>('не принадлежит')</a:t>
            </a:r>
            <a:endParaRPr lang="ru-RU" dirty="0"/>
          </a:p>
          <a:p>
            <a:pPr>
              <a:buNone/>
            </a:pPr>
            <a:r>
              <a:rPr lang="en-US" b="1" dirty="0"/>
              <a:t>end</a:t>
            </a:r>
            <a:r>
              <a:rPr lang="ru-RU" b="1" dirty="0"/>
              <a:t>.</a:t>
            </a:r>
            <a:endParaRPr lang="ru-RU" dirty="0"/>
          </a:p>
          <a:p>
            <a:endParaRPr lang="ru-RU" dirty="0"/>
          </a:p>
        </p:txBody>
      </p:sp>
      <p:pic>
        <p:nvPicPr>
          <p:cNvPr id="3075" name="Picture 3"/>
          <p:cNvPicPr>
            <a:picLocks noChangeAspect="1" noChangeArrowheads="1"/>
          </p:cNvPicPr>
          <p:nvPr/>
        </p:nvPicPr>
        <p:blipFill>
          <a:blip r:embed="rId2" cstate="print"/>
          <a:srcRect/>
          <a:stretch>
            <a:fillRect/>
          </a:stretch>
        </p:blipFill>
        <p:spPr bwMode="auto">
          <a:xfrm>
            <a:off x="5148064" y="2852936"/>
            <a:ext cx="3473202" cy="271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323528" y="692696"/>
            <a:ext cx="8363272" cy="5433467"/>
          </a:xfrm>
        </p:spPr>
        <p:txBody>
          <a:bodyPr>
            <a:noAutofit/>
          </a:bodyPr>
          <a:lstStyle/>
          <a:p>
            <a:pPr marL="342900" lvl="3" indent="-342900" algn="just">
              <a:buNone/>
            </a:pPr>
            <a:r>
              <a:rPr lang="ru-RU" dirty="0" smtClean="0"/>
              <a:t>1) Перерисуйте </a:t>
            </a:r>
            <a:r>
              <a:rPr lang="ru-RU" dirty="0"/>
              <a:t>и заполните таблицу, которая показывает, как работает программа при аргументах, принадлежащих различным областям (</a:t>
            </a:r>
            <a:r>
              <a:rPr lang="ru-RU" dirty="0" err="1"/>
              <a:t>A</a:t>
            </a:r>
            <a:r>
              <a:rPr lang="ru-RU" dirty="0" smtClean="0"/>
              <a:t>, </a:t>
            </a:r>
            <a:r>
              <a:rPr lang="ru-RU" dirty="0" err="1" smtClean="0"/>
              <a:t>B</a:t>
            </a:r>
            <a:r>
              <a:rPr lang="ru-RU" dirty="0"/>
              <a:t>, </a:t>
            </a:r>
            <a:r>
              <a:rPr lang="ru-RU" dirty="0" err="1"/>
              <a:t>C</a:t>
            </a:r>
            <a:r>
              <a:rPr lang="ru-RU" dirty="0"/>
              <a:t>, </a:t>
            </a:r>
            <a:r>
              <a:rPr lang="ru-RU" dirty="0" err="1"/>
              <a:t>D</a:t>
            </a:r>
            <a:r>
              <a:rPr lang="ru-RU" dirty="0"/>
              <a:t>, </a:t>
            </a:r>
            <a:r>
              <a:rPr lang="ru-RU" dirty="0" err="1"/>
              <a:t>E</a:t>
            </a:r>
            <a:r>
              <a:rPr lang="ru-RU" dirty="0"/>
              <a:t>, </a:t>
            </a:r>
            <a:r>
              <a:rPr lang="ru-RU" dirty="0" err="1"/>
              <a:t>F</a:t>
            </a:r>
            <a:r>
              <a:rPr lang="ru-RU" dirty="0" smtClean="0"/>
              <a:t>, </a:t>
            </a:r>
            <a:r>
              <a:rPr lang="ru-RU" dirty="0" err="1" smtClean="0"/>
              <a:t>G</a:t>
            </a:r>
            <a:r>
              <a:rPr lang="ru-RU" dirty="0" smtClean="0"/>
              <a:t> </a:t>
            </a:r>
            <a:r>
              <a:rPr lang="ru-RU" dirty="0"/>
              <a:t>и </a:t>
            </a:r>
            <a:r>
              <a:rPr lang="ru-RU" dirty="0" err="1"/>
              <a:t>H</a:t>
            </a:r>
            <a:r>
              <a:rPr lang="ru-RU" dirty="0"/>
              <a:t>). Точки, лежащие на границах областей, отдельно не рассматривать.</a:t>
            </a:r>
          </a:p>
          <a:p>
            <a:pPr algn="just">
              <a:buNone/>
            </a:pPr>
            <a:r>
              <a:rPr lang="ru-RU" sz="1800" dirty="0" smtClean="0"/>
              <a:t>	В </a:t>
            </a:r>
            <a:r>
              <a:rPr lang="ru-RU" sz="1800" dirty="0"/>
              <a:t>столбцах условий укажите "да", если условие выполнится, "нет" если условие не выполнится, "—" (прочерк), если условие не будет проверяться, «не </a:t>
            </a:r>
            <a:r>
              <a:rPr lang="ru-RU" sz="1800" dirty="0" err="1"/>
              <a:t>изв</a:t>
            </a:r>
            <a:r>
              <a:rPr lang="ru-RU" sz="1800" dirty="0"/>
              <a:t>.», если программа ведет себя по-разному для разных значений, принадлежащих данной области. В столбце "Программа выведет" укажите, что программа выведет на экран. Если программа ничего не выводит, напишите "—" (прочерк). Если для разных значений, принадлежащих области, будут выведены разные тексты, напишите «не </a:t>
            </a:r>
            <a:r>
              <a:rPr lang="ru-RU" sz="1800" dirty="0" err="1"/>
              <a:t>изв</a:t>
            </a:r>
            <a:r>
              <a:rPr lang="ru-RU" sz="1800" dirty="0"/>
              <a:t>». В последнем столбце укажите "да" или "нет</a:t>
            </a:r>
            <a:r>
              <a:rPr lang="ru-RU" sz="1800" dirty="0" smtClean="0"/>
              <a:t>".</a:t>
            </a:r>
          </a:p>
          <a:p>
            <a:pPr algn="just">
              <a:buNone/>
            </a:pPr>
            <a:r>
              <a:rPr lang="ru-RU" sz="1800" dirty="0" smtClean="0"/>
              <a:t>2) Укажите</a:t>
            </a:r>
            <a:r>
              <a:rPr lang="ru-RU" sz="1800" dirty="0"/>
              <a:t>, как нужно доработать программу, чтобы не было случаев ее неправильной работы. (Это можно сделать несколькими способами, достаточно указать любой способ доработки исходной программы.)</a:t>
            </a:r>
          </a:p>
          <a:p>
            <a:pPr algn="just"/>
            <a:endParaRPr lang="ru-RU"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4211960" y="332656"/>
            <a:ext cx="4572000" cy="2862322"/>
          </a:xfrm>
          <a:prstGeom prst="rect">
            <a:avLst/>
          </a:prstGeom>
        </p:spPr>
        <p:txBody>
          <a:bodyPr>
            <a:spAutoFit/>
          </a:bodyPr>
          <a:lstStyle/>
          <a:p>
            <a:pPr>
              <a:buNone/>
            </a:pPr>
            <a:r>
              <a:rPr lang="en-US" b="1" dirty="0" err="1" smtClean="0"/>
              <a:t>var</a:t>
            </a:r>
            <a:r>
              <a:rPr lang="en-US" b="1" dirty="0" smtClean="0"/>
              <a:t> x</a:t>
            </a:r>
            <a:r>
              <a:rPr lang="ru-RU" b="1" dirty="0" smtClean="0"/>
              <a:t>,</a:t>
            </a:r>
            <a:r>
              <a:rPr lang="en-US" b="1" dirty="0" smtClean="0"/>
              <a:t>y</a:t>
            </a:r>
            <a:r>
              <a:rPr lang="ru-RU" b="1" dirty="0" smtClean="0"/>
              <a:t>: </a:t>
            </a:r>
            <a:r>
              <a:rPr lang="en-US" b="1" dirty="0" smtClean="0"/>
              <a:t>real</a:t>
            </a:r>
            <a:r>
              <a:rPr lang="ru-RU" b="1" dirty="0" smtClean="0"/>
              <a:t>;</a:t>
            </a:r>
            <a:endParaRPr lang="ru-RU" dirty="0" smtClean="0"/>
          </a:p>
          <a:p>
            <a:pPr>
              <a:buNone/>
            </a:pPr>
            <a:r>
              <a:rPr lang="en-US" b="1" dirty="0" smtClean="0"/>
              <a:t>begin</a:t>
            </a:r>
            <a:endParaRPr lang="ru-RU" dirty="0" smtClean="0"/>
          </a:p>
          <a:p>
            <a:pPr>
              <a:buNone/>
            </a:pPr>
            <a:r>
              <a:rPr lang="en-US" b="1" dirty="0" err="1" smtClean="0"/>
              <a:t>readln</a:t>
            </a:r>
            <a:r>
              <a:rPr lang="ru-RU" b="1" dirty="0" smtClean="0"/>
              <a:t>(</a:t>
            </a:r>
            <a:r>
              <a:rPr lang="en-US" b="1" dirty="0" smtClean="0"/>
              <a:t>x</a:t>
            </a:r>
            <a:r>
              <a:rPr lang="ru-RU" b="1" dirty="0" smtClean="0"/>
              <a:t>,</a:t>
            </a:r>
            <a:r>
              <a:rPr lang="en-US" b="1" dirty="0" smtClean="0"/>
              <a:t>y</a:t>
            </a:r>
            <a:r>
              <a:rPr lang="ru-RU" b="1" dirty="0" smtClean="0"/>
              <a:t>);</a:t>
            </a:r>
            <a:endParaRPr lang="ru-RU" dirty="0" smtClean="0"/>
          </a:p>
          <a:p>
            <a:pPr>
              <a:buNone/>
            </a:pPr>
            <a:r>
              <a:rPr lang="en-US" b="1" dirty="0" smtClean="0"/>
              <a:t> if y&gt;=0 then</a:t>
            </a:r>
            <a:endParaRPr lang="ru-RU" dirty="0" smtClean="0"/>
          </a:p>
          <a:p>
            <a:pPr>
              <a:buNone/>
            </a:pPr>
            <a:r>
              <a:rPr lang="en-US" b="1" dirty="0" smtClean="0"/>
              <a:t> </a:t>
            </a:r>
            <a:r>
              <a:rPr lang="ru-RU" b="1" dirty="0" smtClean="0"/>
              <a:t>  </a:t>
            </a:r>
            <a:r>
              <a:rPr lang="en-US" b="1" dirty="0" smtClean="0"/>
              <a:t>if y</a:t>
            </a:r>
            <a:r>
              <a:rPr lang="ru-RU" b="1" dirty="0" smtClean="0"/>
              <a:t>&lt;=</a:t>
            </a:r>
            <a:r>
              <a:rPr lang="en-US" b="1" dirty="0" smtClean="0"/>
              <a:t>x</a:t>
            </a:r>
            <a:r>
              <a:rPr lang="ru-RU" b="1" dirty="0" smtClean="0"/>
              <a:t>+2</a:t>
            </a:r>
            <a:r>
              <a:rPr lang="en-US" b="1" dirty="0" smtClean="0"/>
              <a:t> then</a:t>
            </a:r>
            <a:endParaRPr lang="ru-RU" dirty="0" smtClean="0"/>
          </a:p>
          <a:p>
            <a:pPr>
              <a:buNone/>
            </a:pPr>
            <a:r>
              <a:rPr lang="ru-RU" b="1" dirty="0" smtClean="0"/>
              <a:t>      </a:t>
            </a:r>
            <a:r>
              <a:rPr lang="en-US" b="1" dirty="0" smtClean="0"/>
              <a:t>if y&gt;=x*x then</a:t>
            </a:r>
            <a:endParaRPr lang="ru-RU" dirty="0" smtClean="0"/>
          </a:p>
          <a:p>
            <a:pPr>
              <a:buNone/>
            </a:pPr>
            <a:r>
              <a:rPr lang="en-US" b="1" dirty="0" smtClean="0"/>
              <a:t>      write</a:t>
            </a:r>
            <a:r>
              <a:rPr lang="ru-RU" b="1" dirty="0" smtClean="0"/>
              <a:t>('принадлежит')</a:t>
            </a:r>
            <a:endParaRPr lang="ru-RU" dirty="0" smtClean="0"/>
          </a:p>
          <a:p>
            <a:pPr>
              <a:buNone/>
            </a:pPr>
            <a:r>
              <a:rPr lang="ru-RU" b="1" dirty="0" smtClean="0"/>
              <a:t>    </a:t>
            </a:r>
            <a:r>
              <a:rPr lang="en-US" b="1" dirty="0" smtClean="0"/>
              <a:t>else</a:t>
            </a:r>
            <a:endParaRPr lang="ru-RU" dirty="0" smtClean="0"/>
          </a:p>
          <a:p>
            <a:pPr>
              <a:buNone/>
            </a:pPr>
            <a:r>
              <a:rPr lang="ru-RU" b="1" dirty="0" smtClean="0"/>
              <a:t>      </a:t>
            </a:r>
            <a:r>
              <a:rPr lang="en-US" b="1" dirty="0" smtClean="0"/>
              <a:t>write</a:t>
            </a:r>
            <a:r>
              <a:rPr lang="ru-RU" b="1" dirty="0" smtClean="0"/>
              <a:t>('не принадлежит')</a:t>
            </a:r>
            <a:endParaRPr lang="ru-RU" dirty="0" smtClean="0"/>
          </a:p>
          <a:p>
            <a:pPr>
              <a:buNone/>
            </a:pPr>
            <a:r>
              <a:rPr lang="en-US" b="1" dirty="0" smtClean="0"/>
              <a:t>end</a:t>
            </a:r>
            <a:r>
              <a:rPr lang="ru-RU" b="1" dirty="0" smtClean="0"/>
              <a:t>.</a:t>
            </a:r>
            <a:endParaRPr lang="ru-RU" dirty="0"/>
          </a:p>
        </p:txBody>
      </p:sp>
      <p:pic>
        <p:nvPicPr>
          <p:cNvPr id="25604" name="Picture 4"/>
          <p:cNvPicPr>
            <a:picLocks noChangeAspect="1" noChangeArrowheads="1"/>
          </p:cNvPicPr>
          <p:nvPr/>
        </p:nvPicPr>
        <p:blipFill>
          <a:blip r:embed="rId2" cstate="print"/>
          <a:srcRect/>
          <a:stretch>
            <a:fillRect/>
          </a:stretch>
        </p:blipFill>
        <p:spPr bwMode="auto">
          <a:xfrm>
            <a:off x="323527" y="3573016"/>
            <a:ext cx="8491513" cy="2448272"/>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323528" y="476672"/>
            <a:ext cx="3905250" cy="271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cstate="print"/>
          <a:srcRect/>
          <a:stretch>
            <a:fillRect/>
          </a:stretch>
        </p:blipFill>
        <p:spPr bwMode="auto">
          <a:xfrm>
            <a:off x="323528" y="1484784"/>
            <a:ext cx="8517569" cy="40324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lstStyle/>
          <a:p>
            <a:pPr>
              <a:buNone/>
            </a:pPr>
            <a:r>
              <a:rPr lang="ru-RU" dirty="0" smtClean="0"/>
              <a:t>Условия для заштрихованных областей:</a:t>
            </a:r>
          </a:p>
          <a:p>
            <a:pPr>
              <a:buNone/>
            </a:pPr>
            <a:r>
              <a:rPr lang="ru-RU" b="1" dirty="0" smtClean="0"/>
              <a:t>Область Е</a:t>
            </a:r>
            <a:r>
              <a:rPr lang="ru-RU" dirty="0" smtClean="0"/>
              <a:t>: (</a:t>
            </a:r>
            <a:r>
              <a:rPr lang="en-US" dirty="0" smtClean="0"/>
              <a:t>y&lt;=</a:t>
            </a:r>
            <a:r>
              <a:rPr lang="en-US" dirty="0" err="1" smtClean="0"/>
              <a:t>x+2</a:t>
            </a:r>
            <a:r>
              <a:rPr lang="ru-RU" dirty="0" smtClean="0"/>
              <a:t>) </a:t>
            </a:r>
            <a:r>
              <a:rPr lang="en-US" dirty="0" smtClean="0"/>
              <a:t>and (y&gt;=x*x)</a:t>
            </a:r>
          </a:p>
          <a:p>
            <a:pPr>
              <a:buNone/>
            </a:pPr>
            <a:r>
              <a:rPr lang="ru-RU" b="1" dirty="0" smtClean="0"/>
              <a:t>Область </a:t>
            </a:r>
            <a:r>
              <a:rPr lang="en-US" b="1" dirty="0" smtClean="0"/>
              <a:t>F</a:t>
            </a:r>
            <a:r>
              <a:rPr lang="en-US" dirty="0" smtClean="0"/>
              <a:t>: ((y&lt;=</a:t>
            </a:r>
            <a:r>
              <a:rPr lang="en-US" dirty="0" err="1" smtClean="0"/>
              <a:t>x+2</a:t>
            </a:r>
            <a:r>
              <a:rPr lang="en-US" dirty="0" smtClean="0"/>
              <a:t>) and (y&lt;=x*x) and (y&gt;=0)and </a:t>
            </a:r>
            <a:r>
              <a:rPr lang="en-US" dirty="0" smtClean="0">
                <a:solidFill>
                  <a:srgbClr val="FF0000"/>
                </a:solidFill>
              </a:rPr>
              <a:t>(x&lt;=0)</a:t>
            </a:r>
            <a:r>
              <a:rPr lang="en-US" dirty="0" smtClean="0"/>
              <a:t>)</a:t>
            </a:r>
          </a:p>
          <a:p>
            <a:pPr>
              <a:buNone/>
            </a:pP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357833" y="2348880"/>
            <a:ext cx="4765161" cy="33123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577</TotalTime>
  <Words>692</Words>
  <Application>Microsoft Office PowerPoint</Application>
  <PresentationFormat>Экран (4:3)</PresentationFormat>
  <Paragraphs>227</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Аспект</vt:lpstr>
      <vt:lpstr>ЕГЭ по информатике (часть С) </vt:lpstr>
      <vt:lpstr>Павлова Елена Станиславна  es.pavlova@yandex.ru </vt:lpstr>
      <vt:lpstr>Репетиционное ЕГЭ  по информатике </vt:lpstr>
      <vt:lpstr>Задача С1</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Задача С2</vt:lpstr>
      <vt:lpstr>Презентация PowerPoint</vt:lpstr>
      <vt:lpstr>Презентация PowerPoint</vt:lpstr>
      <vt:lpstr>Задача С3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Задача С4</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Павлова Елена</dc:creator>
  <cp:lastModifiedBy>User</cp:lastModifiedBy>
  <cp:revision>57</cp:revision>
  <dcterms:created xsi:type="dcterms:W3CDTF">2013-03-25T12:02:20Z</dcterms:created>
  <dcterms:modified xsi:type="dcterms:W3CDTF">2013-04-01T08:43:51Z</dcterms:modified>
</cp:coreProperties>
</file>